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4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10.xml" ContentType="application/vnd.openxmlformats-officedocument.drawingml.char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11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16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9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20.xml" ContentType="application/vnd.openxmlformats-officedocument.drawingml.chart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rts/chart21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22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25.xml" ContentType="application/vnd.openxmlformats-officedocument.drawingml.chart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26.xml" ContentType="application/vnd.openxmlformats-officedocument.drawingml.chart+xml"/>
  <Override PartName="/ppt/tags/tag57.xml" ContentType="application/vnd.openxmlformats-officedocument.presentationml.tags+xml"/>
  <Override PartName="/ppt/charts/chart27.xml" ContentType="application/vnd.openxmlformats-officedocument.drawingml.chart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28.xml" ContentType="application/vnd.openxmlformats-officedocument.drawingml.chart+xml"/>
  <Override PartName="/ppt/tags/tag60.xml" ContentType="application/vnd.openxmlformats-officedocument.presentationml.tags+xml"/>
  <Override PartName="/ppt/charts/chart29.xml" ContentType="application/vnd.openxmlformats-officedocument.drawingml.chart+xml"/>
  <Override PartName="/ppt/tags/tag61.xml" ContentType="application/vnd.openxmlformats-officedocument.presentationml.tags+xml"/>
  <Override PartName="/ppt/charts/chart30.xml" ContentType="application/vnd.openxmlformats-officedocument.drawingml.chart+xml"/>
  <Override PartName="/ppt/tags/tag62.xml" ContentType="application/vnd.openxmlformats-officedocument.presentationml.tags+xml"/>
  <Override PartName="/ppt/charts/chart31.xml" ContentType="application/vnd.openxmlformats-officedocument.drawingml.chart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32.xml" ContentType="application/vnd.openxmlformats-officedocument.drawingml.chart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charts/chart33.xml" ContentType="application/vnd.openxmlformats-officedocument.drawingml.chart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charts/chart34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35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38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charts/chart39.xml" ContentType="application/vnd.openxmlformats-officedocument.drawingml.chart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42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charts/chart43.xml" ContentType="application/vnd.openxmlformats-officedocument.drawingml.chart+xml"/>
  <Override PartName="/ppt/tags/tag91.xml" ContentType="application/vnd.openxmlformats-officedocument.presentationml.tags+xml"/>
  <Override PartName="/ppt/charts/chart44.xml" ContentType="application/vnd.openxmlformats-officedocument.drawingml.chart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45.xml" ContentType="application/vnd.openxmlformats-officedocument.drawingml.chart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rts/chart46.xml" ContentType="application/vnd.openxmlformats-officedocument.drawingml.chart+xml"/>
  <Override PartName="/ppt/tags/tag98.xml" ContentType="application/vnd.openxmlformats-officedocument.presentationml.tags+xml"/>
  <Override PartName="/ppt/charts/chart47.xml" ContentType="application/vnd.openxmlformats-officedocument.drawingml.chart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48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4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6" r:id="rId1"/>
  </p:sldMasterIdLst>
  <p:notesMasterIdLst>
    <p:notesMasterId r:id="rId49"/>
  </p:notesMasterIdLst>
  <p:sldIdLst>
    <p:sldId id="993" r:id="rId2"/>
    <p:sldId id="996" r:id="rId3"/>
    <p:sldId id="994" r:id="rId4"/>
    <p:sldId id="995" r:id="rId5"/>
    <p:sldId id="1001" r:id="rId6"/>
    <p:sldId id="967" r:id="rId7"/>
    <p:sldId id="985" r:id="rId8"/>
    <p:sldId id="1183" r:id="rId9"/>
    <p:sldId id="968" r:id="rId10"/>
    <p:sldId id="1190" r:id="rId11"/>
    <p:sldId id="969" r:id="rId12"/>
    <p:sldId id="1184" r:id="rId13"/>
    <p:sldId id="970" r:id="rId14"/>
    <p:sldId id="1000" r:id="rId15"/>
    <p:sldId id="971" r:id="rId16"/>
    <p:sldId id="1185" r:id="rId17"/>
    <p:sldId id="978" r:id="rId18"/>
    <p:sldId id="987" r:id="rId19"/>
    <p:sldId id="997" r:id="rId20"/>
    <p:sldId id="1191" r:id="rId21"/>
    <p:sldId id="1195" r:id="rId22"/>
    <p:sldId id="1192" r:id="rId23"/>
    <p:sldId id="972" r:id="rId24"/>
    <p:sldId id="986" r:id="rId25"/>
    <p:sldId id="973" r:id="rId26"/>
    <p:sldId id="974" r:id="rId27"/>
    <p:sldId id="975" r:id="rId28"/>
    <p:sldId id="1197" r:id="rId29"/>
    <p:sldId id="1198" r:id="rId30"/>
    <p:sldId id="1193" r:id="rId31"/>
    <p:sldId id="1194" r:id="rId32"/>
    <p:sldId id="1196" r:id="rId33"/>
    <p:sldId id="998" r:id="rId34"/>
    <p:sldId id="979" r:id="rId35"/>
    <p:sldId id="999" r:id="rId36"/>
    <p:sldId id="1186" r:id="rId37"/>
    <p:sldId id="981" r:id="rId38"/>
    <p:sldId id="989" r:id="rId39"/>
    <p:sldId id="1187" r:id="rId40"/>
    <p:sldId id="982" r:id="rId41"/>
    <p:sldId id="990" r:id="rId42"/>
    <p:sldId id="1188" r:id="rId43"/>
    <p:sldId id="983" r:id="rId44"/>
    <p:sldId id="991" r:id="rId45"/>
    <p:sldId id="1189" r:id="rId46"/>
    <p:sldId id="984" r:id="rId47"/>
    <p:sldId id="992" r:id="rId48"/>
  </p:sldIdLst>
  <p:sldSz cx="12190413" cy="6858000"/>
  <p:notesSz cx="6886575" cy="10017125"/>
  <p:custDataLst>
    <p:tags r:id="rId50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5" pos="2908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orient="horz" pos="941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0" pos="181" userDrawn="1">
          <p15:clr>
            <a:srgbClr val="A4A3A4"/>
          </p15:clr>
        </p15:guide>
        <p15:guide id="11" pos="1814" userDrawn="1">
          <p15:clr>
            <a:srgbClr val="A4A3A4"/>
          </p15:clr>
        </p15:guide>
        <p15:guide id="12" pos="2064" userDrawn="1">
          <p15:clr>
            <a:srgbClr val="A4A3A4"/>
          </p15:clr>
        </p15:guide>
        <p15:guide id="13" pos="3674" userDrawn="1">
          <p15:clr>
            <a:srgbClr val="A4A3A4"/>
          </p15:clr>
        </p15:guide>
        <p15:guide id="14" pos="3946" userDrawn="1">
          <p15:clr>
            <a:srgbClr val="A4A3A4"/>
          </p15:clr>
        </p15:guide>
        <p15:guide id="15" orient="horz" pos="2296" userDrawn="1">
          <p15:clr>
            <a:srgbClr val="A4A3A4"/>
          </p15:clr>
        </p15:guide>
        <p15:guide id="16" orient="horz" pos="2500" userDrawn="1">
          <p15:clr>
            <a:srgbClr val="A4A3A4"/>
          </p15:clr>
        </p15:guide>
        <p15:guide id="17" orient="horz" pos="1310">
          <p15:clr>
            <a:srgbClr val="A4A3A4"/>
          </p15:clr>
        </p15:guide>
        <p15:guide id="18" orient="horz" pos="3577">
          <p15:clr>
            <a:srgbClr val="A4A3A4"/>
          </p15:clr>
        </p15:guide>
        <p15:guide id="19" pos="3877">
          <p15:clr>
            <a:srgbClr val="A4A3A4"/>
          </p15:clr>
        </p15:guide>
        <p15:guide id="20" pos="241">
          <p15:clr>
            <a:srgbClr val="A4A3A4"/>
          </p15:clr>
        </p15:guide>
        <p15:guide id="21" pos="2418">
          <p15:clr>
            <a:srgbClr val="A4A3A4"/>
          </p15:clr>
        </p15:guide>
        <p15:guide id="22" pos="2752">
          <p15:clr>
            <a:srgbClr val="A4A3A4"/>
          </p15:clr>
        </p15:guide>
        <p15:guide id="23" pos="4898">
          <p15:clr>
            <a:srgbClr val="A4A3A4"/>
          </p15:clr>
        </p15:guide>
        <p15:guide id="24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 userDrawn="1">
          <p15:clr>
            <a:srgbClr val="A4A3A4"/>
          </p15:clr>
        </p15:guide>
        <p15:guide id="2" pos="2188" userDrawn="1">
          <p15:clr>
            <a:srgbClr val="A4A3A4"/>
          </p15:clr>
        </p15:guide>
        <p15:guide id="3" orient="horz" pos="290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Lorenz, INTEGRAL" initials="ALI" lastIdx="1" clrIdx="0">
    <p:extLst>
      <p:ext uri="{19B8F6BF-5375-455C-9EA6-DF929625EA0E}">
        <p15:presenceInfo xmlns:p15="http://schemas.microsoft.com/office/powerpoint/2012/main" userId="S::alexander.lorenz@integral.co.at::84ba255d-5b64-4c0e-9065-0a01077c1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E37"/>
    <a:srgbClr val="DCDCDC"/>
    <a:srgbClr val="DF7D7D"/>
    <a:srgbClr val="A5A5A5"/>
    <a:srgbClr val="006679"/>
    <a:srgbClr val="F2F2F2"/>
    <a:srgbClr val="0093B0"/>
    <a:srgbClr val="01D5FF"/>
    <a:srgbClr val="66A3AF"/>
    <a:srgbClr val="D1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76" autoAdjust="0"/>
  </p:normalViewPr>
  <p:slideViewPr>
    <p:cSldViewPr>
      <p:cViewPr varScale="1">
        <p:scale>
          <a:sx n="100" d="100"/>
          <a:sy n="100" d="100"/>
        </p:scale>
        <p:origin x="912" y="84"/>
      </p:cViewPr>
      <p:guideLst>
        <p:guide orient="horz" pos="731"/>
        <p:guide pos="2908"/>
        <p:guide orient="horz" pos="4088"/>
        <p:guide orient="horz" pos="4020"/>
        <p:guide orient="horz" pos="941"/>
        <p:guide orient="horz" pos="3884"/>
        <p:guide pos="181"/>
        <p:guide pos="1814"/>
        <p:guide pos="2064"/>
        <p:guide pos="3674"/>
        <p:guide pos="3946"/>
        <p:guide orient="horz" pos="2296"/>
        <p:guide orient="horz" pos="2500"/>
        <p:guide orient="horz" pos="1310"/>
        <p:guide orient="horz" pos="3577"/>
        <p:guide pos="3877"/>
        <p:guide pos="241"/>
        <p:guide pos="2418"/>
        <p:guide pos="2752"/>
        <p:guide pos="4898"/>
        <p:guide pos="5261"/>
      </p:guideLst>
    </p:cSldViewPr>
  </p:slideViewPr>
  <p:outlineViewPr>
    <p:cViewPr varScale="1">
      <p:scale>
        <a:sx n="170" d="200"/>
        <a:sy n="170" d="200"/>
      </p:scale>
      <p:origin x="0" y="849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02" y="-102"/>
      </p:cViewPr>
      <p:guideLst>
        <p:guide orient="horz" pos="2922"/>
        <p:guide pos="2188"/>
        <p:guide orient="horz" pos="290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82103711361901E-2"/>
          <c:y val="3.4351313315623922E-3"/>
          <c:w val="0.45853836605624326"/>
          <c:h val="0.97171534500214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  <c:pt idx="5">
                  <c:v>Habe keine eigene Wohnung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4</c:v>
                </c:pt>
                <c:pt idx="2">
                  <c:v>14</c:v>
                </c:pt>
                <c:pt idx="3">
                  <c:v>26</c:v>
                </c:pt>
                <c:pt idx="4">
                  <c:v>11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300"/>
            </a:pPr>
            <a:endParaRPr lang="de-DE"/>
          </a:p>
        </c:txPr>
      </c:legendEntry>
      <c:layout>
        <c:manualLayout>
          <c:xMode val="edge"/>
          <c:yMode val="edge"/>
          <c:x val="0.54143929748651043"/>
          <c:y val="1.6056669388625065E-2"/>
          <c:w val="0.36023740463130488"/>
          <c:h val="0.98394333061137496"/>
        </c:manualLayout>
      </c:layout>
      <c:overlay val="1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7392825896764"/>
          <c:y val="5.136168973925849E-2"/>
          <c:w val="0.53523141504721794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39F-4BD4-A66D-A2A58934ED6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EEE-4D14-B8DC-9639B635240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8A-45E6-98A7-0963BA402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Lärm durch Nachbarn</c:v>
                </c:pt>
                <c:pt idx="1">
                  <c:v>Hohe Miete / Betriebskosten</c:v>
                </c:pt>
                <c:pt idx="2">
                  <c:v>Zu wenig Wohnraum</c:v>
                </c:pt>
                <c:pt idx="3">
                  <c:v>Kein eigener Garten/Balkon/Terrasse</c:v>
                </c:pt>
                <c:pt idx="4">
                  <c:v>Straßenlärm</c:v>
                </c:pt>
                <c:pt idx="5">
                  <c:v>Lange Anfahrtszeit zum Arbeitsplatz</c:v>
                </c:pt>
                <c:pt idx="6">
                  <c:v>Nicht barrierefrei (kein Lift, etc.)</c:v>
                </c:pt>
                <c:pt idx="7">
                  <c:v>Schlechte Lage (Infrastruktur, Sicherheit, Verkehrsanbindung, etc.)</c:v>
                </c:pt>
                <c:pt idx="8">
                  <c:v>Fehlende Grünflächen</c:v>
                </c:pt>
                <c:pt idx="9">
                  <c:v>Übler Geruch im Stiegenhaus</c:v>
                </c:pt>
                <c:pt idx="10">
                  <c:v>Keinen davon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20</c:v>
                </c:pt>
                <c:pt idx="1">
                  <c:v>19</c:v>
                </c:pt>
                <c:pt idx="2">
                  <c:v>17</c:v>
                </c:pt>
                <c:pt idx="4">
                  <c:v>14</c:v>
                </c:pt>
                <c:pt idx="5">
                  <c:v>13</c:v>
                </c:pt>
                <c:pt idx="6">
                  <c:v>16</c:v>
                </c:pt>
                <c:pt idx="7">
                  <c:v>10</c:v>
                </c:pt>
                <c:pt idx="9">
                  <c:v>8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11-EEEE-4D14-B8DC-9639B6352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Sheet1!$B$2:$B$12</c:f>
              <c:strCache>
                <c:ptCount val="11"/>
                <c:pt idx="0">
                  <c:v>Lärm durch Nachbarn</c:v>
                </c:pt>
                <c:pt idx="1">
                  <c:v>Hohe Miete / Betriebskosten</c:v>
                </c:pt>
                <c:pt idx="2">
                  <c:v>Zu wenig Wohnraum</c:v>
                </c:pt>
                <c:pt idx="3">
                  <c:v>Kein eigener Garten/Balkon/Terrasse</c:v>
                </c:pt>
                <c:pt idx="4">
                  <c:v>Straßenlärm</c:v>
                </c:pt>
                <c:pt idx="5">
                  <c:v>Lange Anfahrtszeit zum Arbeitsplatz</c:v>
                </c:pt>
                <c:pt idx="6">
                  <c:v>Nicht barrierefrei (kein Lift, etc.)</c:v>
                </c:pt>
                <c:pt idx="7">
                  <c:v>Schlechte Lage (Infrastruktur, Sicherheit, Verkehrsanbindung, etc.)</c:v>
                </c:pt>
                <c:pt idx="8">
                  <c:v>Fehlende Grünflächen</c:v>
                </c:pt>
                <c:pt idx="9">
                  <c:v>Übler Geruch im Stiegenhaus</c:v>
                </c:pt>
                <c:pt idx="10">
                  <c:v>Keinen davon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24</c:v>
                </c:pt>
                <c:pt idx="1">
                  <c:v>18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EEE-4D14-B8DC-9639B6352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36002397949927"/>
          <c:y val="0.43799289941020342"/>
          <c:w val="0.11671868705350671"/>
          <c:h val="0.20898042958730459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56257449227"/>
          <c:y val="0.1248138736028796"/>
          <c:w val="0.8649395708654809"/>
          <c:h val="0.86272953936711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überhaupt nicht belastet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4BD8-8DF2-F300EF6AE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eher nicht belastet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4-4BD8-8DF2-F300EF6AE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eher belastet</c:v>
                </c:pt>
              </c:strCache>
            </c:strRef>
          </c:tx>
          <c:spPr>
            <a:solidFill>
              <a:srgbClr val="DF7D7D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26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4-4BD8-8DF2-F300EF6AEDE6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sehr belastet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4-4BD8-8DF2-F300EF6AE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6321024"/>
        <c:axId val="276322560"/>
      </c:barChart>
      <c:catAx>
        <c:axId val="27632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>
                <a:solidFill>
                  <a:srgbClr val="4D4D4D"/>
                </a:solidFill>
              </a:defRPr>
            </a:pPr>
            <a:endParaRPr lang="de-DE"/>
          </a:p>
        </c:txPr>
        <c:crossAx val="27632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22560"/>
        <c:scaling>
          <c:orientation val="minMax"/>
          <c:max val="10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6321024"/>
        <c:crosses val="max"/>
        <c:crossBetween val="between"/>
        <c:majorUnit val="20"/>
        <c:minorUnit val="4"/>
      </c:valAx>
    </c:plotArea>
    <c:legend>
      <c:legendPos val="t"/>
      <c:layout>
        <c:manualLayout>
          <c:xMode val="edge"/>
          <c:yMode val="edge"/>
          <c:x val="5.3559955788215569E-2"/>
          <c:y val="9.4473331096947333E-2"/>
          <c:w val="0.9464400442117844"/>
          <c:h val="7.1028238984357964E-2"/>
        </c:manualLayout>
      </c:layout>
      <c:overlay val="0"/>
      <c:txPr>
        <a:bodyPr/>
        <a:lstStyle/>
        <a:p>
          <a:pPr>
            <a:defRPr sz="1400">
              <a:solidFill>
                <a:srgbClr val="4D4D4D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89153444255675"/>
          <c:y val="6.015347337081587E-2"/>
          <c:w val="0.38531690440609367"/>
          <c:h val="0.96238754411898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54-4046-BA99-D2DFA125AE43}"/>
              </c:ext>
            </c:extLst>
          </c:dPt>
          <c:dLbls>
            <c:dLbl>
              <c:idx val="7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DD-4DC4-9D68-575CFCDDF042}"/>
                </c:ext>
              </c:extLst>
            </c:dLbl>
            <c:dLbl>
              <c:idx val="16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DD-4DC4-9D68-575CFCDDF042}"/>
                </c:ext>
              </c:extLst>
            </c:dLbl>
            <c:dLbl>
              <c:idx val="21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DD-4DC4-9D68-575CFCDDF042}"/>
                </c:ext>
              </c:extLst>
            </c:dLbl>
            <c:dLbl>
              <c:idx val="22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DD-4DC4-9D68-575CFCDDF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IN PROZENT (n=1000)</c:v>
                </c:pt>
                <c:pt idx="1">
                  <c:v>Männer (n=501)</c:v>
                </c:pt>
                <c:pt idx="2">
                  <c:v>Frauen (n=499)</c:v>
                </c:pt>
                <c:pt idx="3">
                  <c:v>16 bis 29 Jahre (n=237)</c:v>
                </c:pt>
                <c:pt idx="4">
                  <c:v>30 bis 49 Jahre (n=385)</c:v>
                </c:pt>
                <c:pt idx="5">
                  <c:v>50 bis 69 Jahre (n=378)</c:v>
                </c:pt>
                <c:pt idx="6">
                  <c:v>Pflichtschule/Lehre (n=682)</c:v>
                </c:pt>
                <c:pt idx="7">
                  <c:v>Matura/Uni (n=318)</c:v>
                </c:pt>
                <c:pt idx="8">
                  <c:v>Wien (n=219)</c:v>
                </c:pt>
                <c:pt idx="9">
                  <c:v>NÖ, Bgld. (n=219)</c:v>
                </c:pt>
                <c:pt idx="10">
                  <c:v>Stmk., Kärnten (n=203)</c:v>
                </c:pt>
                <c:pt idx="11">
                  <c:v>OÖ, Salzburg (n=229)</c:v>
                </c:pt>
                <c:pt idx="12">
                  <c:v>Tirol, Vorarlberg (n=130)</c:v>
                </c:pt>
                <c:pt idx="13">
                  <c:v>Bis 5.000 Einwohner (n=409)</c:v>
                </c:pt>
                <c:pt idx="14">
                  <c:v>Bis 50.000 Einwohner (n=220)</c:v>
                </c:pt>
                <c:pt idx="15">
                  <c:v>Über 50.000 Einwohner (ohne Wien) (n=152)</c:v>
                </c:pt>
                <c:pt idx="16">
                  <c:v>(Reihen)Haus im Eigentum (n=396)</c:v>
                </c:pt>
                <c:pt idx="17">
                  <c:v>Eigentumswohnung (n=126)</c:v>
                </c:pt>
                <c:pt idx="18">
                  <c:v>Gemieteten Wohnung (n=257)</c:v>
                </c:pt>
                <c:pt idx="19">
                  <c:v>Genossenschaftswohnung (n=123)</c:v>
                </c:pt>
                <c:pt idx="20">
                  <c:v>Miete inkl. Genossenschaft (n=413)</c:v>
                </c:pt>
                <c:pt idx="21">
                  <c:v>Wohneigentum (n=522)</c:v>
                </c:pt>
                <c:pt idx="22">
                  <c:v>Haus  (n=430)</c:v>
                </c:pt>
                <c:pt idx="23">
                  <c:v>Wohnung  (n=505)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63</c:v>
                </c:pt>
                <c:pt idx="1">
                  <c:v>66</c:v>
                </c:pt>
                <c:pt idx="2">
                  <c:v>60</c:v>
                </c:pt>
                <c:pt idx="3">
                  <c:v>66</c:v>
                </c:pt>
                <c:pt idx="4">
                  <c:v>62</c:v>
                </c:pt>
                <c:pt idx="5">
                  <c:v>63</c:v>
                </c:pt>
                <c:pt idx="6">
                  <c:v>61</c:v>
                </c:pt>
                <c:pt idx="7">
                  <c:v>68</c:v>
                </c:pt>
                <c:pt idx="8">
                  <c:v>56</c:v>
                </c:pt>
                <c:pt idx="9">
                  <c:v>64</c:v>
                </c:pt>
                <c:pt idx="10">
                  <c:v>65</c:v>
                </c:pt>
                <c:pt idx="11">
                  <c:v>67</c:v>
                </c:pt>
                <c:pt idx="12">
                  <c:v>64</c:v>
                </c:pt>
                <c:pt idx="13">
                  <c:v>71</c:v>
                </c:pt>
                <c:pt idx="14">
                  <c:v>67</c:v>
                </c:pt>
                <c:pt idx="15">
                  <c:v>48</c:v>
                </c:pt>
                <c:pt idx="16">
                  <c:v>76</c:v>
                </c:pt>
                <c:pt idx="17">
                  <c:v>63</c:v>
                </c:pt>
                <c:pt idx="18">
                  <c:v>49</c:v>
                </c:pt>
                <c:pt idx="19">
                  <c:v>54</c:v>
                </c:pt>
                <c:pt idx="20">
                  <c:v>52</c:v>
                </c:pt>
                <c:pt idx="21">
                  <c:v>72</c:v>
                </c:pt>
                <c:pt idx="22">
                  <c:v>75</c:v>
                </c:pt>
                <c:pt idx="2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4-4046-BA99-D2DFA125A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01952"/>
        <c:axId val="249516032"/>
      </c:barChart>
      <c:catAx>
        <c:axId val="24950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GB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516032"/>
        <c:crosses val="autoZero"/>
        <c:auto val="1"/>
        <c:lblAlgn val="ctr"/>
        <c:lblOffset val="100"/>
        <c:noMultiLvlLbl val="0"/>
      </c:catAx>
      <c:valAx>
        <c:axId val="249516032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950195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rgbClr val="DF7D7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6B7-4D69-84C3-A58042E85B9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6B7-4D69-84C3-A58042E85B9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7-4D69-84C3-A58042E85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überhaupt nicht belastet</c:v>
                </c:pt>
                <c:pt idx="1">
                  <c:v>eher nicht belastet</c:v>
                </c:pt>
                <c:pt idx="2">
                  <c:v>eher belastet</c:v>
                </c:pt>
                <c:pt idx="3">
                  <c:v>sehr belastet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936079283966629"/>
          <c:y val="0.35613467121330189"/>
          <c:w val="0.30146924263654562"/>
          <c:h val="0.30244383898376376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89153444255675"/>
          <c:y val="6.015347337081587E-2"/>
          <c:w val="0.38531690440609367"/>
          <c:h val="0.96238754411898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54-4046-BA99-D2DFA125AE43}"/>
              </c:ext>
            </c:extLst>
          </c:dPt>
          <c:dLbls>
            <c:dLbl>
              <c:idx val="7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DD-4DC4-9D68-575CFCDDF042}"/>
                </c:ext>
              </c:extLst>
            </c:dLbl>
            <c:dLbl>
              <c:idx val="16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DD-4DC4-9D68-575CFCDDF042}"/>
                </c:ext>
              </c:extLst>
            </c:dLbl>
            <c:dLbl>
              <c:idx val="18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1C-4C3F-99EF-39CB8CB0D046}"/>
                </c:ext>
              </c:extLst>
            </c:dLbl>
            <c:dLbl>
              <c:idx val="19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1C-4C3F-99EF-39CB8CB0D046}"/>
                </c:ext>
              </c:extLst>
            </c:dLbl>
            <c:dLbl>
              <c:idx val="20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1C-4C3F-99EF-39CB8CB0D046}"/>
                </c:ext>
              </c:extLst>
            </c:dLbl>
            <c:dLbl>
              <c:idx val="21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DD-4DC4-9D68-575CFCDDF042}"/>
                </c:ext>
              </c:extLst>
            </c:dLbl>
            <c:dLbl>
              <c:idx val="22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DD-4DC4-9D68-575CFCDDF042}"/>
                </c:ext>
              </c:extLst>
            </c:dLbl>
            <c:dLbl>
              <c:idx val="23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1C-4C3F-99EF-39CB8CB0D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IN PROZENT (n=1000)</c:v>
                </c:pt>
                <c:pt idx="1">
                  <c:v>Männer (n=501)</c:v>
                </c:pt>
                <c:pt idx="2">
                  <c:v>Frauen (n=499)</c:v>
                </c:pt>
                <c:pt idx="3">
                  <c:v>16 bis 29 Jahre (n=237)</c:v>
                </c:pt>
                <c:pt idx="4">
                  <c:v>30 bis 49 Jahre (n=385)</c:v>
                </c:pt>
                <c:pt idx="5">
                  <c:v>50 bis 69 Jahre (n=378)</c:v>
                </c:pt>
                <c:pt idx="6">
                  <c:v>Pflichtschule/Lehre (n=682)</c:v>
                </c:pt>
                <c:pt idx="7">
                  <c:v>Matura/Uni (n=318)</c:v>
                </c:pt>
                <c:pt idx="8">
                  <c:v>Wien (n=219)</c:v>
                </c:pt>
                <c:pt idx="9">
                  <c:v>NÖ, Bgld. (n=219)</c:v>
                </c:pt>
                <c:pt idx="10">
                  <c:v>Stmk., Kärnten (n=203)</c:v>
                </c:pt>
                <c:pt idx="11">
                  <c:v>OÖ, Salzburg (n=229)</c:v>
                </c:pt>
                <c:pt idx="12">
                  <c:v>Tirol, Vorarlberg (n=130)</c:v>
                </c:pt>
                <c:pt idx="13">
                  <c:v>Bis 5.000 Einwohner (n=409)</c:v>
                </c:pt>
                <c:pt idx="14">
                  <c:v>Bis 50.000 Einwohner (n=220)</c:v>
                </c:pt>
                <c:pt idx="15">
                  <c:v>Über 50.000 Einwohner (ohne Wien) (n=152)</c:v>
                </c:pt>
                <c:pt idx="16">
                  <c:v>(Reihen)Haus im Eigentum (n=396)</c:v>
                </c:pt>
                <c:pt idx="17">
                  <c:v>Eigentumswohnung (n=126)</c:v>
                </c:pt>
                <c:pt idx="18">
                  <c:v>Gemieteten Wohnung (n=257)</c:v>
                </c:pt>
                <c:pt idx="19">
                  <c:v>Genossenschaftswohnung (n=123)</c:v>
                </c:pt>
                <c:pt idx="20">
                  <c:v>Miete inkl. Genossenschaft (n=413)</c:v>
                </c:pt>
                <c:pt idx="21">
                  <c:v>Wohneigentum (n=522)</c:v>
                </c:pt>
                <c:pt idx="22">
                  <c:v>Haus  (n=430)</c:v>
                </c:pt>
                <c:pt idx="23">
                  <c:v>Wohnung  (n=505)</c:v>
                </c:pt>
              </c:strCache>
            </c:strRef>
          </c:cat>
          <c:val>
            <c:numRef>
              <c:f>Sheet1!$B$2:$B$25</c:f>
              <c:numCache>
                <c:formatCode>0;\-0</c:formatCode>
                <c:ptCount val="24"/>
                <c:pt idx="0">
                  <c:v>37</c:v>
                </c:pt>
                <c:pt idx="1">
                  <c:v>34</c:v>
                </c:pt>
                <c:pt idx="2">
                  <c:v>40</c:v>
                </c:pt>
                <c:pt idx="3">
                  <c:v>34</c:v>
                </c:pt>
                <c:pt idx="4">
                  <c:v>38</c:v>
                </c:pt>
                <c:pt idx="5">
                  <c:v>37</c:v>
                </c:pt>
                <c:pt idx="6">
                  <c:v>39</c:v>
                </c:pt>
                <c:pt idx="7">
                  <c:v>32</c:v>
                </c:pt>
                <c:pt idx="8">
                  <c:v>44</c:v>
                </c:pt>
                <c:pt idx="9">
                  <c:v>36</c:v>
                </c:pt>
                <c:pt idx="10">
                  <c:v>35</c:v>
                </c:pt>
                <c:pt idx="11">
                  <c:v>33</c:v>
                </c:pt>
                <c:pt idx="12">
                  <c:v>36</c:v>
                </c:pt>
                <c:pt idx="13">
                  <c:v>29</c:v>
                </c:pt>
                <c:pt idx="14">
                  <c:v>33</c:v>
                </c:pt>
                <c:pt idx="15">
                  <c:v>52</c:v>
                </c:pt>
                <c:pt idx="16">
                  <c:v>24</c:v>
                </c:pt>
                <c:pt idx="17">
                  <c:v>37</c:v>
                </c:pt>
                <c:pt idx="18">
                  <c:v>51</c:v>
                </c:pt>
                <c:pt idx="19">
                  <c:v>46</c:v>
                </c:pt>
                <c:pt idx="20">
                  <c:v>48</c:v>
                </c:pt>
                <c:pt idx="21">
                  <c:v>28</c:v>
                </c:pt>
                <c:pt idx="22">
                  <c:v>25</c:v>
                </c:pt>
                <c:pt idx="2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4-4046-BA99-D2DFA125A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01952"/>
        <c:axId val="249516032"/>
      </c:barChart>
      <c:catAx>
        <c:axId val="24950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GB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516032"/>
        <c:crosses val="autoZero"/>
        <c:auto val="1"/>
        <c:lblAlgn val="ctr"/>
        <c:lblOffset val="100"/>
        <c:noMultiLvlLbl val="0"/>
      </c:catAx>
      <c:valAx>
        <c:axId val="249516032"/>
        <c:scaling>
          <c:orientation val="minMax"/>
          <c:max val="150"/>
          <c:min val="0"/>
        </c:scaling>
        <c:delete val="1"/>
        <c:axPos val="t"/>
        <c:numFmt formatCode="0;\-0" sourceLinked="1"/>
        <c:majorTickMark val="none"/>
        <c:minorTickMark val="none"/>
        <c:tickLblPos val="nextTo"/>
        <c:crossAx val="24950195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A1-4DED-B03B-3E239898936E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A1-4DED-B03B-3E239898936E}"/>
              </c:ext>
            </c:extLst>
          </c:dPt>
          <c:dPt>
            <c:idx val="2"/>
            <c:bubble3D val="0"/>
            <c:spPr>
              <a:solidFill>
                <a:srgbClr val="DF7D7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A1-4DED-B03B-3E239898936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CA1-4DED-B03B-3E239898936E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CA1-4DED-B03B-3E239898936E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CA1-4DED-B03B-3E239898936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A1-4DED-B03B-3E2398989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überhaupt nicht belastet</c:v>
                </c:pt>
                <c:pt idx="1">
                  <c:v>eher nicht belastet</c:v>
                </c:pt>
                <c:pt idx="2">
                  <c:v>eher belastet</c:v>
                </c:pt>
                <c:pt idx="3">
                  <c:v>sehr belastet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A1-4DED-B03B-3E239898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936079283966629"/>
          <c:y val="0.35613467121330189"/>
          <c:w val="0.30146924263654562"/>
          <c:h val="0.30244383898376376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7392825896764"/>
          <c:y val="5.136168973925849E-2"/>
          <c:w val="0.53523141504721794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Sheet1!$B$2:$B$17</c:f>
              <c:strCache>
                <c:ptCount val="16"/>
                <c:pt idx="0">
                  <c:v>Kosten / Leistbarkeit</c:v>
                </c:pt>
                <c:pt idx="1">
                  <c:v>Größe der Wohnung / des Hauses</c:v>
                </c:pt>
                <c:pt idx="2">
                  <c:v>Angebot an Grünflächen / Natur</c:v>
                </c:pt>
                <c:pt idx="3">
                  <c:v>Balkon/Terrasse</c:v>
                </c:pt>
                <c:pt idx="4">
                  <c:v>Anbindung an den öffentlichen Verkehr</c:v>
                </c:pt>
                <c:pt idx="5">
                  <c:v>Parkplatz / Garage vorhanden</c:v>
                </c:pt>
                <c:pt idx="6">
                  <c:v>Infrastruktur (Schule, Ärzte, …)</c:v>
                </c:pt>
                <c:pt idx="7">
                  <c:v>Nachbarschaft</c:v>
                </c:pt>
                <c:pt idx="8">
                  <c:v>Haustiere erlaubt</c:v>
                </c:pt>
                <c:pt idx="9">
                  <c:v>Nähe zum Arbeitsplatz</c:v>
                </c:pt>
                <c:pt idx="10">
                  <c:v>Hohe Energieeffizienz (Gebäude leistet Beitrag zum Klimaschutz)</c:v>
                </c:pt>
                <c:pt idx="11">
                  <c:v>Barrierefreiheit</c:v>
                </c:pt>
                <c:pt idx="12">
                  <c:v>Klimaanlage</c:v>
                </c:pt>
                <c:pt idx="13">
                  <c:v>Alarmanlage</c:v>
                </c:pt>
                <c:pt idx="14">
                  <c:v>Kinderspielplatz</c:v>
                </c:pt>
                <c:pt idx="15">
                  <c:v>Fahrradabstellplatz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64</c:v>
                </c:pt>
                <c:pt idx="1">
                  <c:v>38</c:v>
                </c:pt>
                <c:pt idx="2">
                  <c:v>30</c:v>
                </c:pt>
                <c:pt idx="4">
                  <c:v>27</c:v>
                </c:pt>
                <c:pt idx="5">
                  <c:v>29</c:v>
                </c:pt>
                <c:pt idx="6">
                  <c:v>24</c:v>
                </c:pt>
                <c:pt idx="7">
                  <c:v>23</c:v>
                </c:pt>
                <c:pt idx="8">
                  <c:v>17</c:v>
                </c:pt>
                <c:pt idx="9">
                  <c:v>16</c:v>
                </c:pt>
                <c:pt idx="10">
                  <c:v>10</c:v>
                </c:pt>
                <c:pt idx="11">
                  <c:v>8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</c:v>
                </c:pt>
              </c:strCache>
            </c:strRef>
          </c:tx>
          <c:spPr>
            <a:solidFill>
              <a:srgbClr val="0066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Sheet1!$B$2:$B$17</c:f>
              <c:strCache>
                <c:ptCount val="16"/>
                <c:pt idx="0">
                  <c:v>Kosten / Leistbarkeit</c:v>
                </c:pt>
                <c:pt idx="1">
                  <c:v>Größe der Wohnung / des Hauses</c:v>
                </c:pt>
                <c:pt idx="2">
                  <c:v>Angebot an Grünflächen / Natur</c:v>
                </c:pt>
                <c:pt idx="3">
                  <c:v>Balkon/Terrasse</c:v>
                </c:pt>
                <c:pt idx="4">
                  <c:v>Anbindung an den öffentlichen Verkehr</c:v>
                </c:pt>
                <c:pt idx="5">
                  <c:v>Parkplatz / Garage vorhanden</c:v>
                </c:pt>
                <c:pt idx="6">
                  <c:v>Infrastruktur (Schule, Ärzte, …)</c:v>
                </c:pt>
                <c:pt idx="7">
                  <c:v>Nachbarschaft</c:v>
                </c:pt>
                <c:pt idx="8">
                  <c:v>Haustiere erlaubt</c:v>
                </c:pt>
                <c:pt idx="9">
                  <c:v>Nähe zum Arbeitsplatz</c:v>
                </c:pt>
                <c:pt idx="10">
                  <c:v>Hohe Energieeffizienz (Gebäude leistet Beitrag zum Klimaschutz)</c:v>
                </c:pt>
                <c:pt idx="11">
                  <c:v>Barrierefreiheit</c:v>
                </c:pt>
                <c:pt idx="12">
                  <c:v>Klimaanlage</c:v>
                </c:pt>
                <c:pt idx="13">
                  <c:v>Alarmanlage</c:v>
                </c:pt>
                <c:pt idx="14">
                  <c:v>Kinderspielplatz</c:v>
                </c:pt>
                <c:pt idx="15">
                  <c:v>Fahrradabstellplatz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59</c:v>
                </c:pt>
                <c:pt idx="1">
                  <c:v>39</c:v>
                </c:pt>
                <c:pt idx="2">
                  <c:v>30</c:v>
                </c:pt>
                <c:pt idx="3">
                  <c:v>28</c:v>
                </c:pt>
                <c:pt idx="4">
                  <c:v>22</c:v>
                </c:pt>
                <c:pt idx="5">
                  <c:v>22</c:v>
                </c:pt>
                <c:pt idx="6">
                  <c:v>19</c:v>
                </c:pt>
                <c:pt idx="7">
                  <c:v>17</c:v>
                </c:pt>
                <c:pt idx="8">
                  <c:v>17</c:v>
                </c:pt>
                <c:pt idx="9">
                  <c:v>12</c:v>
                </c:pt>
                <c:pt idx="10">
                  <c:v>10</c:v>
                </c:pt>
                <c:pt idx="11">
                  <c:v>7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D75-47BD-AB16-6C50806DB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6928264858623"/>
          <c:y val="0.37769100270286271"/>
          <c:w val="0.11671868705350671"/>
          <c:h val="0.23689379201175539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82103711361901E-2"/>
          <c:y val="3.4351313315623922E-3"/>
          <c:w val="0.45853836605624326"/>
          <c:h val="0.97171534500214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Bereits geeignet</c:v>
                </c:pt>
                <c:pt idx="1">
                  <c:v>Mit kleineren Adaptierungen geeignet</c:v>
                </c:pt>
                <c:pt idx="2">
                  <c:v>Mit größeren Adaptierungen geeignet</c:v>
                </c:pt>
                <c:pt idx="3">
                  <c:v>Nicht geeignet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36</c:v>
                </c:pt>
                <c:pt idx="2">
                  <c:v>34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300"/>
            </a:pPr>
            <a:endParaRPr lang="de-DE"/>
          </a:p>
        </c:txPr>
      </c:legendEntry>
      <c:layout>
        <c:manualLayout>
          <c:xMode val="edge"/>
          <c:yMode val="edge"/>
          <c:x val="0.54143929748651043"/>
          <c:y val="1.6056669388625065E-2"/>
          <c:w val="0.36023740463130488"/>
          <c:h val="0.98394333061137496"/>
        </c:manualLayout>
      </c:layout>
      <c:overlay val="1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A-4EF3-A04A-9648F6C1B774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A-4EF3-A04A-9648F6C1B77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A-4EF3-A04A-9648F6C1B774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8A-4EF3-A04A-9648F6C1B77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28A-4EF3-A04A-9648F6C1B77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28A-4EF3-A04A-9648F6C1B77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A-4EF3-A04A-9648F6C1B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Bereits geeignet</c:v>
                </c:pt>
                <c:pt idx="1">
                  <c:v>Mit kleineren Adaptierungen geeignet</c:v>
                </c:pt>
                <c:pt idx="2">
                  <c:v>Mit größeren Adaptierungen geeignet</c:v>
                </c:pt>
                <c:pt idx="3">
                  <c:v>Nicht geeignet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8A-4EF3-A04A-9648F6C1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Bereits geeignet</c:v>
                </c:pt>
                <c:pt idx="1">
                  <c:v>Mit kleineren Adaptierungen geeignet</c:v>
                </c:pt>
                <c:pt idx="2">
                  <c:v>Mit größeren Adaptierungen geeignet</c:v>
                </c:pt>
                <c:pt idx="3">
                  <c:v>Nicht geeignet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de-DE"/>
          </a:p>
        </c:txPr>
      </c:legendEntry>
      <c:layout>
        <c:manualLayout>
          <c:xMode val="edge"/>
          <c:yMode val="edge"/>
          <c:x val="0.37556780673600931"/>
          <c:y val="0.30804283257142839"/>
          <c:w val="0.32445755280930727"/>
          <c:h val="0.3986275162675107"/>
        </c:manualLayout>
      </c:layout>
      <c:overlay val="1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A-4EF3-A04A-9648F6C1B774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A-4EF3-A04A-9648F6C1B77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A-4EF3-A04A-9648F6C1B77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8A-4EF3-A04A-9648F6C1B77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28A-4EF3-A04A-9648F6C1B77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28A-4EF3-A04A-9648F6C1B77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A-4EF3-A04A-9648F6C1B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  <c:pt idx="5">
                  <c:v>Habe keine eigene Wohnung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</c:v>
                </c:pt>
                <c:pt idx="2">
                  <c:v>13</c:v>
                </c:pt>
                <c:pt idx="3">
                  <c:v>26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8A-4EF3-A04A-9648F6C1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6-418F-AF9E-1F167F65A13F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6-418F-AF9E-1F167F65A13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46-418F-AF9E-1F167F65A13F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F46-418F-AF9E-1F167F65A13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F46-418F-AF9E-1F167F65A13F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F46-418F-AF9E-1F167F65A13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46-418F-AF9E-1F167F65A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Bereits geeignet</c:v>
                </c:pt>
                <c:pt idx="1">
                  <c:v>Mit kleineren Adaptierungen geeignet</c:v>
                </c:pt>
                <c:pt idx="2">
                  <c:v>Mit größeren Adaptierungen geeignet</c:v>
                </c:pt>
                <c:pt idx="3">
                  <c:v>Nicht geeignet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46-418F-AF9E-1F167F65A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de-DE"/>
          </a:p>
        </c:txPr>
      </c:legendEntry>
      <c:layout>
        <c:manualLayout>
          <c:xMode val="edge"/>
          <c:yMode val="edge"/>
          <c:x val="0.37556780673600931"/>
          <c:y val="0.30804283257142839"/>
          <c:w val="0.32445755280930727"/>
          <c:h val="0.3986275162675107"/>
        </c:manualLayout>
      </c:layout>
      <c:overlay val="1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der Stadt, zentral</c:v>
                </c:pt>
                <c:pt idx="1">
                  <c:v>In der Stadt, aber am Stadtrand</c:v>
                </c:pt>
                <c:pt idx="2">
                  <c:v>Am Land, aber in Stadtnähe</c:v>
                </c:pt>
                <c:pt idx="3">
                  <c:v>Am Land, weg von größeren Städten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26</c:v>
                </c:pt>
                <c:pt idx="2">
                  <c:v>38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de-DE"/>
          </a:p>
        </c:txPr>
      </c:legendEntry>
      <c:layout>
        <c:manualLayout>
          <c:xMode val="edge"/>
          <c:yMode val="edge"/>
          <c:x val="0.36637248266690464"/>
          <c:y val="0.31491309523455319"/>
          <c:w val="0.33365287687841194"/>
          <c:h val="0.3505356776256372"/>
        </c:manualLayout>
      </c:layout>
      <c:overlay val="1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DA-4CD2-A9A7-EA2A26C84594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DA-4CD2-A9A7-EA2A26C8459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DA-4CD2-A9A7-EA2A26C8459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DA-4CD2-A9A7-EA2A26C8459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9DA-4CD2-A9A7-EA2A26C8459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9DA-4CD2-A9A7-EA2A26C8459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DA-4CD2-A9A7-EA2A26C84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der Stadt, zentral</c:v>
                </c:pt>
                <c:pt idx="1">
                  <c:v>In der Stadt, aber am Stadtrand</c:v>
                </c:pt>
                <c:pt idx="2">
                  <c:v>Am Land, aber in Stadtnähe</c:v>
                </c:pt>
                <c:pt idx="3">
                  <c:v>Am Land, weg von größeren Städten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26</c:v>
                </c:pt>
                <c:pt idx="2">
                  <c:v>38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DA-4CD2-A9A7-EA2A26C84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de-DE"/>
          </a:p>
        </c:txPr>
      </c:legendEntry>
      <c:layout>
        <c:manualLayout>
          <c:xMode val="edge"/>
          <c:yMode val="edge"/>
          <c:x val="0.36637248266690464"/>
          <c:y val="0.31491309523455319"/>
          <c:w val="0.33365287687841194"/>
          <c:h val="0.3505356776256372"/>
        </c:manualLayout>
      </c:layout>
      <c:overlay val="1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89153444255675"/>
          <c:y val="6.015347337081587E-2"/>
          <c:w val="0.38531690440609367"/>
          <c:h val="0.96238754411898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54-4046-BA99-D2DFA125AE43}"/>
              </c:ext>
            </c:extLst>
          </c:dPt>
          <c:dLbls>
            <c:dLbl>
              <c:idx val="3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892-4E7C-834B-00048B5E2EEE}"/>
                </c:ext>
              </c:extLst>
            </c:dLbl>
            <c:dLbl>
              <c:idx val="5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92-4E7C-834B-00048B5E2EEE}"/>
                </c:ext>
              </c:extLst>
            </c:dLbl>
            <c:dLbl>
              <c:idx val="9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54-4046-BA99-D2DFA125AE43}"/>
                </c:ext>
              </c:extLst>
            </c:dLbl>
            <c:dLbl>
              <c:idx val="13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892-4E7C-834B-00048B5E2EEE}"/>
                </c:ext>
              </c:extLst>
            </c:dLbl>
            <c:dLbl>
              <c:idx val="15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92-4E7C-834B-00048B5E2EEE}"/>
                </c:ext>
              </c:extLst>
            </c:dLbl>
            <c:dLbl>
              <c:idx val="16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892-4E7C-834B-00048B5E2EEE}"/>
                </c:ext>
              </c:extLst>
            </c:dLbl>
            <c:dLbl>
              <c:idx val="21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892-4E7C-834B-00048B5E2EEE}"/>
                </c:ext>
              </c:extLst>
            </c:dLbl>
            <c:dLbl>
              <c:idx val="22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92-4E7C-834B-00048B5E2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IN PROZENT (n=1000)</c:v>
                </c:pt>
                <c:pt idx="1">
                  <c:v>Männer (n=501)</c:v>
                </c:pt>
                <c:pt idx="2">
                  <c:v>Frauen (n=499)</c:v>
                </c:pt>
                <c:pt idx="3">
                  <c:v>16 bis 29 Jahre (n=237)</c:v>
                </c:pt>
                <c:pt idx="4">
                  <c:v>30 bis 49 Jahre (n=385)</c:v>
                </c:pt>
                <c:pt idx="5">
                  <c:v>50 bis 69 Jahre (n=378)</c:v>
                </c:pt>
                <c:pt idx="6">
                  <c:v>Pflichtschule/Lehre (n=682)</c:v>
                </c:pt>
                <c:pt idx="7">
                  <c:v>Matura/Uni (n=318)</c:v>
                </c:pt>
                <c:pt idx="8">
                  <c:v>Wien (n=219)</c:v>
                </c:pt>
                <c:pt idx="9">
                  <c:v>NÖ, Bgld. (n=219)</c:v>
                </c:pt>
                <c:pt idx="10">
                  <c:v>Stmk., Kärnten (n=203)</c:v>
                </c:pt>
                <c:pt idx="11">
                  <c:v>OÖ, Salzburg (n=229)</c:v>
                </c:pt>
                <c:pt idx="12">
                  <c:v>Tirol, Vorarlberg (n=130)</c:v>
                </c:pt>
                <c:pt idx="13">
                  <c:v>Bis 5.000 Einwohner (n=409)</c:v>
                </c:pt>
                <c:pt idx="14">
                  <c:v>Bis 50.000 Einwohner (n=220)</c:v>
                </c:pt>
                <c:pt idx="15">
                  <c:v>Über 50.000 Einwohner (ohne Wien) (n=152)</c:v>
                </c:pt>
                <c:pt idx="16">
                  <c:v>(Reihen)Haus im Eigentum (n=396)</c:v>
                </c:pt>
                <c:pt idx="17">
                  <c:v>Eigentumswohnung (n=126)</c:v>
                </c:pt>
                <c:pt idx="18">
                  <c:v>Gemieteten Wohnung (n=257)</c:v>
                </c:pt>
                <c:pt idx="19">
                  <c:v>Genossenschaftswohnung (n=123)</c:v>
                </c:pt>
                <c:pt idx="20">
                  <c:v>Miete inkl. Genossenschaft (n=413)</c:v>
                </c:pt>
                <c:pt idx="21">
                  <c:v>Wohneigentum (n=522)</c:v>
                </c:pt>
                <c:pt idx="22">
                  <c:v>Haus  (n=430)</c:v>
                </c:pt>
                <c:pt idx="23">
                  <c:v>Wohnung  (n=505)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3</c:v>
                </c:pt>
                <c:pt idx="10">
                  <c:v>10</c:v>
                </c:pt>
                <c:pt idx="11">
                  <c:v>6</c:v>
                </c:pt>
                <c:pt idx="12">
                  <c:v>9</c:v>
                </c:pt>
                <c:pt idx="13">
                  <c:v>4</c:v>
                </c:pt>
                <c:pt idx="14">
                  <c:v>9</c:v>
                </c:pt>
                <c:pt idx="15">
                  <c:v>11</c:v>
                </c:pt>
                <c:pt idx="16">
                  <c:v>4</c:v>
                </c:pt>
                <c:pt idx="17">
                  <c:v>12</c:v>
                </c:pt>
                <c:pt idx="18">
                  <c:v>11</c:v>
                </c:pt>
                <c:pt idx="19">
                  <c:v>3</c:v>
                </c:pt>
                <c:pt idx="20">
                  <c:v>9</c:v>
                </c:pt>
                <c:pt idx="21">
                  <c:v>6</c:v>
                </c:pt>
                <c:pt idx="22">
                  <c:v>5</c:v>
                </c:pt>
                <c:pt idx="2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4-4046-BA99-D2DFA125A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01952"/>
        <c:axId val="249516032"/>
      </c:barChart>
      <c:catAx>
        <c:axId val="24950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GB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516032"/>
        <c:crosses val="autoZero"/>
        <c:auto val="1"/>
        <c:lblAlgn val="ctr"/>
        <c:lblOffset val="100"/>
        <c:noMultiLvlLbl val="0"/>
      </c:catAx>
      <c:valAx>
        <c:axId val="249516032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950195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6B7-4D69-84C3-A58042E85B9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6B7-4D69-84C3-A58042E85B9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7-4D69-84C3-A58042E85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89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de-DE"/>
          </a:p>
        </c:txPr>
      </c:legendEntry>
      <c:layout>
        <c:manualLayout>
          <c:xMode val="edge"/>
          <c:yMode val="edge"/>
          <c:x val="0.38936079283966629"/>
          <c:y val="0.30460770123986602"/>
          <c:w val="0.24399846720464138"/>
          <c:h val="0.35397080895719962"/>
        </c:manualLayout>
      </c:layout>
      <c:overlay val="1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356999027267488"/>
          <c:y val="5.136168973925849E-2"/>
          <c:w val="0.34401914073229611"/>
          <c:h val="0.86283684078366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Welle 1 (Feb 2020)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95D-4C1F-B117-873347E4BF6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5D-4C1F-B117-873347E4BF6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5D-4C1F-B117-873347E4BF6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95D-4C1F-B117-873347E4BF6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95D-4C1F-B117-873347E4BF6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95D-4C1F-B117-873347E4BF6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95D-4C1F-B117-873347E4BF66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95D-4C1F-B117-873347E4BF66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95D-4C1F-B117-873347E4BF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Ja, ein Haus bauen oder kaufen</c:v>
                </c:pt>
                <c:pt idx="1">
                  <c:v>Ja, eine Eigentumswohnung kaufen</c:v>
                </c:pt>
                <c:pt idx="2">
                  <c:v>Nein, habe ich prinzpiell nicht vor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5D-4C1F-B117-873347E4BF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Welle 2 (Aug 2020)</c:v>
                </c:pt>
              </c:strCache>
            </c:strRef>
          </c:tx>
          <c:spPr>
            <a:solidFill>
              <a:srgbClr val="006679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C-69F4-4690-9BC1-021271B65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Ja, ein Haus bauen oder kaufen</c:v>
                </c:pt>
                <c:pt idx="1">
                  <c:v>Ja, eine Eigentumswohnung kaufen</c:v>
                </c:pt>
                <c:pt idx="2">
                  <c:v>Nein, habe ich prinzpiell nicht vor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0D-4EBD-AFFF-7939F1D13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6874368"/>
        <c:axId val="276875904"/>
      </c:barChart>
      <c:catAx>
        <c:axId val="276874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6875904"/>
        <c:crosses val="autoZero"/>
        <c:auto val="1"/>
        <c:lblAlgn val="ctr"/>
        <c:lblOffset val="100"/>
        <c:noMultiLvlLbl val="0"/>
      </c:catAx>
      <c:valAx>
        <c:axId val="276875904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76874368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88533275498823"/>
          <c:y val="0.92806761658999959"/>
          <c:w val="0.61216399182054781"/>
          <c:h val="5.5647983416411556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356999027267488"/>
          <c:y val="5.136168973925849E-2"/>
          <c:w val="0.34401914073229611"/>
          <c:h val="0.86283684078366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Welle 1 (Feb 2020)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94-42A6-9A9D-3CD3F96AA71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94-42A6-9A9D-3CD3F96AA71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E94-42A6-9A9D-3CD3F96AA71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E94-42A6-9A9D-3CD3F96AA71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E94-42A6-9A9D-3CD3F96AA71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E94-42A6-9A9D-3CD3F96AA71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E94-42A6-9A9D-3CD3F96AA71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E94-42A6-9A9D-3CD3F96AA71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E94-42A6-9A9D-3CD3F96AA7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Ja, ein Haus bauen oder kaufen</c:v>
                </c:pt>
                <c:pt idx="1">
                  <c:v>Ja, eine Eigentumswohnung kaufen</c:v>
                </c:pt>
                <c:pt idx="2">
                  <c:v>Nein, habe ich prinzpiell nicht vor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94-42A6-9A9D-3CD3F96AA7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Welle 2 (Aug 2020)</c:v>
                </c:pt>
              </c:strCache>
            </c:strRef>
          </c:tx>
          <c:spPr>
            <a:solidFill>
              <a:srgbClr val="006679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C-BE94-42A6-9A9D-3CD3F96AA7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Ja, ein Haus bauen oder kaufen</c:v>
                </c:pt>
                <c:pt idx="1">
                  <c:v>Ja, eine Eigentumswohnung kaufen</c:v>
                </c:pt>
                <c:pt idx="2">
                  <c:v>Nein, habe ich prinzpiell nicht vor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E94-42A6-9A9D-3CD3F96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6874368"/>
        <c:axId val="276875904"/>
      </c:barChart>
      <c:catAx>
        <c:axId val="276874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6875904"/>
        <c:crosses val="autoZero"/>
        <c:auto val="1"/>
        <c:lblAlgn val="ctr"/>
        <c:lblOffset val="100"/>
        <c:noMultiLvlLbl val="0"/>
      </c:catAx>
      <c:valAx>
        <c:axId val="276875904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76874368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88533275498823"/>
          <c:y val="0.92806761658999959"/>
          <c:w val="0.61216399182054781"/>
          <c:h val="5.5647983416411556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2945509564699831"/>
          <c:y val="5.136168973925849E-2"/>
          <c:w val="0.37054490435300169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2020), n=776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Sheet1!$B$2:$B$10</c:f>
              <c:strCache>
                <c:ptCount val="9"/>
                <c:pt idx="0">
                  <c:v>Ich glaube, dass ich mir einen Wohnbaukredit nicht leisten kann</c:v>
                </c:pt>
                <c:pt idx="1">
                  <c:v>Ich wohne in einer günstigen Mietwohnung bzw. gemieteten Haus, ich habe niedrige Wohnkosten</c:v>
                </c:pt>
                <c:pt idx="2">
                  <c:v>Ich möchte mich nicht durch Raten für einen Wohnbaukredit einschränken lassen</c:v>
                </c:pt>
                <c:pt idx="3">
                  <c:v>Ich möchte mich nicht festlegen, ich möchte flexibel bleiben</c:v>
                </c:pt>
                <c:pt idx="4">
                  <c:v>Ich fühle mich zu jung, um schon Wohnungseigentum zu erwerben</c:v>
                </c:pt>
                <c:pt idx="5">
                  <c:v>Ich fühle mich zu alt, um noch Wohnungseigentum zu erwerben</c:v>
                </c:pt>
                <c:pt idx="6">
                  <c:v>Ich möchte angesichts der aktuellen Wirtschaftslage keinen Wohnbaukredit aufnehmen</c:v>
                </c:pt>
                <c:pt idx="7">
                  <c:v>Aufgrund von finanziellen Einschränkungen durch die Corona-Krise</c:v>
                </c:pt>
                <c:pt idx="8">
                  <c:v>Weil ich bereits eine Wohnung / ein Haus besitze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11</c:v>
                </c:pt>
                <c:pt idx="6">
                  <c:v>6</c:v>
                </c:pt>
                <c:pt idx="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2020), n=765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Sheet1!$B$2:$B$10</c:f>
              <c:strCache>
                <c:ptCount val="9"/>
                <c:pt idx="0">
                  <c:v>Ich glaube, dass ich mir einen Wohnbaukredit nicht leisten kann</c:v>
                </c:pt>
                <c:pt idx="1">
                  <c:v>Ich wohne in einer günstigen Mietwohnung bzw. gemieteten Haus, ich habe niedrige Wohnkosten</c:v>
                </c:pt>
                <c:pt idx="2">
                  <c:v>Ich möchte mich nicht durch Raten für einen Wohnbaukredit einschränken lassen</c:v>
                </c:pt>
                <c:pt idx="3">
                  <c:v>Ich möchte mich nicht festlegen, ich möchte flexibel bleiben</c:v>
                </c:pt>
                <c:pt idx="4">
                  <c:v>Ich fühle mich zu jung, um schon Wohnungseigentum zu erwerben</c:v>
                </c:pt>
                <c:pt idx="5">
                  <c:v>Ich fühle mich zu alt, um noch Wohnungseigentum zu erwerben</c:v>
                </c:pt>
                <c:pt idx="6">
                  <c:v>Ich möchte angesichts der aktuellen Wirtschaftslage keinen Wohnbaukredit aufnehmen</c:v>
                </c:pt>
                <c:pt idx="7">
                  <c:v>Aufgrund von finanziellen Einschränkungen durch die Corona-Krise</c:v>
                </c:pt>
                <c:pt idx="8">
                  <c:v>Weil ich bereits eine Wohnung / ein Haus besitze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18</c:v>
                </c:pt>
                <c:pt idx="1">
                  <c:v>14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5</c:v>
                </c:pt>
                <c:pt idx="8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1E-4C5E-85AC-C2900BAEB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63420925292583"/>
          <c:y val="0.39056467367372799"/>
          <c:w val="0.15856827685432856"/>
          <c:h val="0.20599698168167851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61414063658056"/>
          <c:y val="5.136168973925849E-2"/>
          <c:w val="0.51022816044050356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</c:v>
                </c:pt>
              </c:strCache>
            </c:strRef>
          </c:tx>
          <c:spPr>
            <a:solidFill>
              <a:srgbClr val="DF7D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7F-4F25-B68C-D00B085B996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Sheet1!$B$2:$B$5</c:f>
              <c:strCache>
                <c:ptCount val="4"/>
                <c:pt idx="0">
                  <c:v>Ja, habe ich vor</c:v>
                </c:pt>
                <c:pt idx="1">
                  <c:v>Nein, weil kein Bedarf besteht</c:v>
                </c:pt>
                <c:pt idx="2">
                  <c:v>Nein, weil die Wohnung / das Haus nur gemietet ist
und ich nicht viel Geld hineinstecken möchte</c:v>
                </c:pt>
                <c:pt idx="3">
                  <c:v>Nein, weil die Finanzierung zu schwierig bzw. nicht leistbar ist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</c:v>
                </c:pt>
                <c:pt idx="1">
                  <c:v>49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C-40AA-4A0E-98CF-B78F00A608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Ja, habe ich vor</c:v>
                </c:pt>
                <c:pt idx="1">
                  <c:v>Nein, weil kein Bedarf besteht</c:v>
                </c:pt>
                <c:pt idx="2">
                  <c:v>Nein, weil die Wohnung / das Haus nur gemietet ist
und ich nicht viel Geld hineinstecken möchte</c:v>
                </c:pt>
                <c:pt idx="3">
                  <c:v>Nein, weil die Finanzierung zu schwierig bzw. nicht leistbar ist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</c:v>
                </c:pt>
                <c:pt idx="1">
                  <c:v>47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0AA-4A0E-98CF-B78F00A6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7297352435887"/>
          <c:y val="0.32727932906076129"/>
          <c:w val="0.12121869866098878"/>
          <c:h val="0.39178655737359275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7392825896764"/>
          <c:y val="5.136168973925849E-2"/>
          <c:w val="0.49876837270341207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2020), n=509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Sheet1!$B$2:$B$5</c:f>
              <c:strCache>
                <c:ptCount val="4"/>
                <c:pt idx="0">
                  <c:v>Zur Verbesserung der Wohnqualität, des Komforts</c:v>
                </c:pt>
                <c:pt idx="1">
                  <c:v>Zur Steigerung der Energieeffizienz / für den Klimaschutz</c:v>
                </c:pt>
                <c:pt idx="2">
                  <c:v>Zur Reduzierung der Betriebskosten</c:v>
                </c:pt>
                <c:pt idx="3">
                  <c:v>Zur Vorbereitung für ein seniorengerechtes Wohnen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</c:v>
                </c:pt>
                <c:pt idx="1">
                  <c:v>24</c:v>
                </c:pt>
                <c:pt idx="2">
                  <c:v>25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2020), n=530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Zur Verbesserung der Wohnqualität, des Komforts</c:v>
                </c:pt>
                <c:pt idx="1">
                  <c:v>Zur Steigerung der Energieeffizienz / für den Klimaschutz</c:v>
                </c:pt>
                <c:pt idx="2">
                  <c:v>Zur Reduzierung der Betriebskosten</c:v>
                </c:pt>
                <c:pt idx="3">
                  <c:v>Zur Vorbereitung für ein seniorengerechtes Wohnen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73</c:v>
                </c:pt>
                <c:pt idx="1">
                  <c:v>23</c:v>
                </c:pt>
                <c:pt idx="2">
                  <c:v>22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11-4EDF-878C-86B050F96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76502830543968"/>
          <c:y val="0.27063517678895377"/>
          <c:w val="0.17955962607665552"/>
          <c:h val="0.3840623547910734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  <c:pt idx="5">
                  <c:v>Habe keine eigene Wohnung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</c:v>
                </c:pt>
                <c:pt idx="2">
                  <c:v>13</c:v>
                </c:pt>
                <c:pt idx="3">
                  <c:v>26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de-DE"/>
          </a:p>
        </c:txPr>
      </c:legendEntry>
      <c:layout>
        <c:manualLayout>
          <c:xMode val="edge"/>
          <c:yMode val="edge"/>
          <c:x val="0.37326897571873313"/>
          <c:y val="0.28056178191892928"/>
          <c:w val="0.30836573568837411"/>
          <c:h val="0.40549777893063549"/>
        </c:manualLayout>
      </c:layout>
      <c:overlay val="1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94855883881868"/>
          <c:y val="4.6212221350912346E-2"/>
          <c:w val="0.49876837270341207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2020), n=309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AD-4067-9EC7-EC2112723C6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AD-4067-9EC7-EC2112723C6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9AD-4067-9EC7-EC2112723C6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AD-4067-9EC7-EC2112723C6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9AD-4067-9EC7-EC2112723C6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9AD-4067-9EC7-EC2112723C6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9AD-4067-9EC7-EC2112723C62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9AD-4067-9EC7-EC2112723C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Sheet1!$B$2:$B$5</c:f>
              <c:strCache>
                <c:ptCount val="4"/>
                <c:pt idx="0">
                  <c:v>Zur Verbesserung der Wohnqualität, des Komforts</c:v>
                </c:pt>
                <c:pt idx="1">
                  <c:v>Zur Steigerung der Energieeffizienz / für den Klimaschutz</c:v>
                </c:pt>
                <c:pt idx="2">
                  <c:v>Zur Vorbereitung für ein seniorengerechtes Wohnen</c:v>
                </c:pt>
                <c:pt idx="3">
                  <c:v>Zur Reduzierung der Betriebskosten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</c:v>
                </c:pt>
                <c:pt idx="1">
                  <c:v>26</c:v>
                </c:pt>
                <c:pt idx="2">
                  <c:v>20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AD-4067-9EC7-EC2112723C6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2020), n=286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Zur Verbesserung der Wohnqualität, des Komforts</c:v>
                </c:pt>
                <c:pt idx="1">
                  <c:v>Zur Steigerung der Energieeffizienz / für den Klimaschutz</c:v>
                </c:pt>
                <c:pt idx="2">
                  <c:v>Zur Vorbereitung für ein seniorengerechtes Wohnen</c:v>
                </c:pt>
                <c:pt idx="3">
                  <c:v>Zur Reduzierung der Betriebskosten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77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AD-4067-9EC7-EC2112723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76502830543968"/>
          <c:y val="0.27063517678895377"/>
          <c:w val="0.17955962607665552"/>
          <c:h val="0.3840623547910734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7392825896764"/>
          <c:y val="5.136168973925849E-2"/>
          <c:w val="0.49876837270341207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2020), N=71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FFF-40BF-9CC5-549CFC43CA5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FF-40BF-9CC5-549CFC43CA5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FFF-40BF-9CC5-549CFC43CA5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FFF-40BF-9CC5-549CFC43CA5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FFF-40BF-9CC5-549CFC43CA5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FFF-40BF-9CC5-549CFC43CA5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FFF-40BF-9CC5-549CFC43CA5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FFF-40BF-9CC5-549CFC43CA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Sheet1!$B$2:$B$5</c:f>
              <c:strCache>
                <c:ptCount val="4"/>
                <c:pt idx="0">
                  <c:v>Zur Verbesserung der Wohnqualität, des Komforts</c:v>
                </c:pt>
                <c:pt idx="1">
                  <c:v>Zur Vorbereitung für ein seniorengerechtes Wohnen</c:v>
                </c:pt>
                <c:pt idx="2">
                  <c:v>Zur Steigerung der Energieeffizienz / für den Klimaschutz</c:v>
                </c:pt>
                <c:pt idx="3">
                  <c:v>Zur Reduzierung der Betriebskosten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64</c:v>
                </c:pt>
                <c:pt idx="1">
                  <c:v>27</c:v>
                </c:pt>
                <c:pt idx="2">
                  <c:v>26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FF-40BF-9CC5-549CFC43CA5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2020), n=97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Zur Verbesserung der Wohnqualität, des Komforts</c:v>
                </c:pt>
                <c:pt idx="1">
                  <c:v>Zur Vorbereitung für ein seniorengerechtes Wohnen</c:v>
                </c:pt>
                <c:pt idx="2">
                  <c:v>Zur Steigerung der Energieeffizienz / für den Klimaschutz</c:v>
                </c:pt>
                <c:pt idx="3">
                  <c:v>Zur Reduzierung der Betriebskosten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66</c:v>
                </c:pt>
                <c:pt idx="1">
                  <c:v>29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FF-40BF-9CC5-549CFC43C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76502830543968"/>
          <c:y val="0.27063517678895377"/>
          <c:w val="0.17955962607665552"/>
          <c:h val="0.3840623547910734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8331113845174"/>
          <c:y val="0"/>
          <c:w val="0.6344188944360506"/>
          <c:h val="0.828484264983386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6-45F3-AE69-D48CCC06BF7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6-45F3-AE69-D48CCC06BF7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6-45F3-AE69-D48CCC06BF71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686-45F3-AE69-D48CCC06BF7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686-45F3-AE69-D48CCC06BF71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686-45F3-AE69-D48CCC06BF7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86-45F3-AE69-D48CCC06B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Urlaub musste storniert werden, wir haben daher Geld für andere Dinge zur Verfügung</c:v>
                </c:pt>
                <c:pt idx="1">
                  <c:v>Urlaub musste storniert werden, wir haben dieses Budget aber schon verplant/verbraucht</c:v>
                </c:pt>
                <c:pt idx="2">
                  <c:v>Es war kein Urlaub geplant/geplanter Urlaub musste nicht storniert werden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86-45F3-AE69-D48CCC06B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de-DE"/>
          </a:p>
        </c:txPr>
      </c:legendEntry>
      <c:layout>
        <c:manualLayout>
          <c:xMode val="edge"/>
          <c:yMode val="edge"/>
          <c:x val="4.6834971265517333E-2"/>
          <c:y val="0.85141056464425091"/>
          <c:w val="0.938245434422044"/>
          <c:h val="0.1434547800728477"/>
        </c:manualLayout>
      </c:layout>
      <c:overlay val="1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8331113845174"/>
          <c:y val="0"/>
          <c:w val="0.6344188944360506"/>
          <c:h val="0.828484264983386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9-45D4-9346-0D853684AFD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A9-45D4-9346-0D853684AFD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A9-45D4-9346-0D853684AFD5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8A9-45D4-9346-0D853684AFD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8A9-45D4-9346-0D853684AFD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8A9-45D4-9346-0D853684AFD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A9-45D4-9346-0D853684A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Urlaub musste storniert werden, wir haben daher Geld für andere Dinge zur Verfügung</c:v>
                </c:pt>
                <c:pt idx="1">
                  <c:v>Urlaub musste storniert werden, wir haben dieses Budget aber schon verplant/verbraucht</c:v>
                </c:pt>
                <c:pt idx="2">
                  <c:v>Es war kein Urlaub geplant/geplanter Urlaub musste nicht storniert werden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A9-45D4-9346-0D853684A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de-DE"/>
          </a:p>
        </c:txPr>
      </c:legendEntry>
      <c:layout>
        <c:manualLayout>
          <c:xMode val="edge"/>
          <c:yMode val="edge"/>
          <c:x val="4.6834971265517333E-2"/>
          <c:y val="0.85141056464425091"/>
          <c:w val="0.938245434422044"/>
          <c:h val="0.1434547800728477"/>
        </c:manualLayout>
      </c:layout>
      <c:overlay val="1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12227715336633"/>
          <c:y val="5.136168973925849E-2"/>
          <c:w val="0.47272327853043206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Sheet1!$B$2:$B$5</c:f>
              <c:strCache>
                <c:ptCount val="4"/>
                <c:pt idx="0">
                  <c:v>Ich möchte einen anderen Urlaub damit buchen</c:v>
                </c:pt>
                <c:pt idx="1">
                  <c:v>Ich möchte das Geld sparen</c:v>
                </c:pt>
                <c:pt idx="2">
                  <c:v>Ich möchte bereits heuer eine Sanierung bzw. Renovierung meines Hauses / meiner Wohnung durchführen, die ursprünglich erst in den nächsten Jahren geplant war</c:v>
                </c:pt>
                <c:pt idx="3">
                  <c:v>Ich möchte eine andere größere Anschaffung machen (Auto, Motorrad, etc.)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44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41489308032473"/>
          <c:y val="5.136168973925849E-2"/>
          <c:w val="0.4404274079967595"/>
          <c:h val="0.92668657253816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Welle 1 (Feb 2020)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E-44A6-A237-749EB8A3BA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E-44A6-A237-749EB8A3BAA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304-4AE3-AAEB-2470E39E311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E-44A6-A237-749EB8A3BA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2E-44A6-A237-749EB8A3BA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2E-44A6-A237-749EB8A3BA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2E-44A6-A237-749EB8A3BA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92E-44A6-A237-749EB8A3BA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92E-44A6-A237-749EB8A3B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Sheet1!$B$2:$B$8</c:f>
              <c:strCache>
                <c:ptCount val="7"/>
                <c:pt idx="0">
                  <c:v>Balkon / Terrasse</c:v>
                </c:pt>
                <c:pt idx="1">
                  <c:v>Bad und WC getrennt</c:v>
                </c:pt>
                <c:pt idx="2">
                  <c:v>Separates Zimmer, das als Arbeitszimmer/Homeoffice-Zimmer genutzt werden kann</c:v>
                </c:pt>
                <c:pt idx="3">
                  <c:v>Wohnzimmer und Küche getrennt</c:v>
                </c:pt>
                <c:pt idx="4">
                  <c:v>Wohnküche</c:v>
                </c:pt>
                <c:pt idx="5">
                  <c:v>Eigenes Bad für Gäste oder Kinder</c:v>
                </c:pt>
                <c:pt idx="6">
                  <c:v>Nichts davon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59</c:v>
                </c:pt>
                <c:pt idx="1">
                  <c:v>52</c:v>
                </c:pt>
                <c:pt idx="3">
                  <c:v>32</c:v>
                </c:pt>
                <c:pt idx="4">
                  <c:v>14</c:v>
                </c:pt>
                <c:pt idx="5">
                  <c:v>12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8-4337-BE71-E6C4AB3D32B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Welle 2 (Aug 2020)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F-7304-4AE3-AAEB-2470E39E31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Balkon / Terrasse</c:v>
                </c:pt>
                <c:pt idx="1">
                  <c:v>Bad und WC getrennt</c:v>
                </c:pt>
                <c:pt idx="2">
                  <c:v>Separates Zimmer, das als Arbeitszimmer/Homeoffice-Zimmer genutzt werden kann</c:v>
                </c:pt>
                <c:pt idx="3">
                  <c:v>Wohnzimmer und Küche getrennt</c:v>
                </c:pt>
                <c:pt idx="4">
                  <c:v>Wohnküche</c:v>
                </c:pt>
                <c:pt idx="5">
                  <c:v>Eigenes Bad für Gäste oder Kinder</c:v>
                </c:pt>
                <c:pt idx="6">
                  <c:v>Nichts davon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59</c:v>
                </c:pt>
                <c:pt idx="1">
                  <c:v>54</c:v>
                </c:pt>
                <c:pt idx="2">
                  <c:v>43</c:v>
                </c:pt>
                <c:pt idx="3">
                  <c:v>33</c:v>
                </c:pt>
                <c:pt idx="4">
                  <c:v>18</c:v>
                </c:pt>
                <c:pt idx="5">
                  <c:v>16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04-4AE3-AAEB-2470E39E3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5603712"/>
        <c:axId val="245609600"/>
      </c:barChart>
      <c:catAx>
        <c:axId val="2456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5609600"/>
        <c:crosses val="autoZero"/>
        <c:auto val="1"/>
        <c:lblAlgn val="ctr"/>
        <c:lblOffset val="100"/>
        <c:noMultiLvlLbl val="0"/>
      </c:catAx>
      <c:valAx>
        <c:axId val="245609600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560371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64776960386842"/>
          <c:y val="0.27212690074176671"/>
          <c:w val="0.11671868705350671"/>
          <c:h val="0.5098156165941010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82103711361901E-2"/>
          <c:y val="3.4351313315623922E-3"/>
          <c:w val="0.45853836605624326"/>
          <c:h val="0.97171534500214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5</c:v>
                </c:pt>
                <c:pt idx="2">
                  <c:v>21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300"/>
            </a:pPr>
            <a:endParaRPr lang="de-DE"/>
          </a:p>
        </c:txPr>
      </c:legendEntry>
      <c:layout>
        <c:manualLayout>
          <c:xMode val="edge"/>
          <c:yMode val="edge"/>
          <c:x val="0.54143929748651043"/>
          <c:y val="1.6056669388625065E-2"/>
          <c:w val="0.36023740463130488"/>
          <c:h val="0.98394333061137496"/>
        </c:manualLayout>
      </c:layout>
      <c:overlay val="1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A-4EF3-A04A-9648F6C1B774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A-4EF3-A04A-9648F6C1B77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A-4EF3-A04A-9648F6C1B77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8A-4EF3-A04A-9648F6C1B77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28A-4EF3-A04A-9648F6C1B77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28A-4EF3-A04A-9648F6C1B77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A-4EF3-A04A-9648F6C1B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4</c:v>
                </c:pt>
                <c:pt idx="2">
                  <c:v>19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8A-4EF3-A04A-9648F6C1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4</c:v>
                </c:pt>
                <c:pt idx="2">
                  <c:v>19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de-DE"/>
          </a:p>
        </c:txPr>
      </c:legendEntry>
      <c:layout>
        <c:manualLayout>
          <c:xMode val="edge"/>
          <c:yMode val="edge"/>
          <c:x val="0.35717715859779992"/>
          <c:y val="0.29086717591361644"/>
          <c:w val="0.32675638382658345"/>
          <c:h val="0.39175725360438601"/>
        </c:manualLayout>
      </c:layout>
      <c:overlay val="1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89-446B-B21F-DE673B8AF4AB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89-446B-B21F-DE673B8AF4A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89-446B-B21F-DE673B8AF4A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B89-446B-B21F-DE673B8AF4A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B89-446B-B21F-DE673B8AF4AB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B89-446B-B21F-DE673B8AF4A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89-446B-B21F-DE673B8AF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4</c:v>
                </c:pt>
                <c:pt idx="2">
                  <c:v>19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89-446B-B21F-DE673B8A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de-DE"/>
          </a:p>
        </c:txPr>
      </c:legendEntry>
      <c:layout>
        <c:manualLayout>
          <c:xMode val="edge"/>
          <c:yMode val="edge"/>
          <c:x val="0.35717715859779992"/>
          <c:y val="0.29086717591361644"/>
          <c:w val="0.32675638382658345"/>
          <c:h val="0.39175725360438601"/>
        </c:manualLayout>
      </c:layout>
      <c:overlay val="1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E6-4055-B38E-1FD3C3175955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E6-4055-B38E-1FD3C317595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E6-4055-B38E-1FD3C317595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7E6-4055-B38E-1FD3C317595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7E6-4055-B38E-1FD3C317595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7E6-4055-B38E-1FD3C317595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E6-4055-B38E-1FD3C3175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(Reihen)Haus im Eigentum</c:v>
                </c:pt>
                <c:pt idx="1">
                  <c:v>(Reihen)Haus zur Miete</c:v>
                </c:pt>
                <c:pt idx="2">
                  <c:v>Eigentumswohnung</c:v>
                </c:pt>
                <c:pt idx="3">
                  <c:v>gemietete Wohnung</c:v>
                </c:pt>
                <c:pt idx="4">
                  <c:v>Genossenschaftswohnung</c:v>
                </c:pt>
                <c:pt idx="5">
                  <c:v>Habe keine eigene Wohnung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</c:v>
                </c:pt>
                <c:pt idx="2">
                  <c:v>13</c:v>
                </c:pt>
                <c:pt idx="3">
                  <c:v>26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E6-4055-B38E-1FD3C3175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de-DE"/>
          </a:p>
        </c:txPr>
      </c:legendEntry>
      <c:layout>
        <c:manualLayout>
          <c:xMode val="edge"/>
          <c:yMode val="edge"/>
          <c:x val="0.37326897571873313"/>
          <c:y val="0.28056178191892928"/>
          <c:w val="0.30836573568837411"/>
          <c:h val="0.40549777893063549"/>
        </c:manualLayout>
      </c:layout>
      <c:overlay val="1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82103711361901E-2"/>
          <c:y val="3.4351313315623922E-3"/>
          <c:w val="0.45853836605624326"/>
          <c:h val="0.97171534500214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der Stadt, zentral</c:v>
                </c:pt>
                <c:pt idx="1">
                  <c:v>In der Stadt, aber am Stadtrand</c:v>
                </c:pt>
                <c:pt idx="2">
                  <c:v>Am Land, aber in Stadtnähe</c:v>
                </c:pt>
                <c:pt idx="3">
                  <c:v>Am Land, weg von größeren Städten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32</c:v>
                </c:pt>
                <c:pt idx="2">
                  <c:v>38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300"/>
            </a:pPr>
            <a:endParaRPr lang="de-DE"/>
          </a:p>
        </c:txPr>
      </c:legendEntry>
      <c:layout>
        <c:manualLayout>
          <c:xMode val="edge"/>
          <c:yMode val="edge"/>
          <c:x val="0.54143929748651043"/>
          <c:y val="1.6056669388625065E-2"/>
          <c:w val="0.36023740463130488"/>
          <c:h val="0.98394333061137496"/>
        </c:manualLayout>
      </c:layout>
      <c:overlay val="1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8A-4EF3-A04A-9648F6C1B774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8A-4EF3-A04A-9648F6C1B77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8A-4EF3-A04A-9648F6C1B77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28A-4EF3-A04A-9648F6C1B77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28A-4EF3-A04A-9648F6C1B77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28A-4EF3-A04A-9648F6C1B77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A-4EF3-A04A-9648F6C1B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der Stadt, zentral gelegen</c:v>
                </c:pt>
                <c:pt idx="1">
                  <c:v>In der Stadt, aber am Stadtrand</c:v>
                </c:pt>
                <c:pt idx="2">
                  <c:v>Am Land, aber in Stadtnähe</c:v>
                </c:pt>
                <c:pt idx="3">
                  <c:v>Am Land, weg von größeren Städten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27</c:v>
                </c:pt>
                <c:pt idx="2">
                  <c:v>37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8A-4EF3-A04A-9648F6C1B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der Stadt, zentral</c:v>
                </c:pt>
                <c:pt idx="1">
                  <c:v>In der Stadt, aber am Stadtrand</c:v>
                </c:pt>
                <c:pt idx="2">
                  <c:v>Am Land, aber in Stadtnähe</c:v>
                </c:pt>
                <c:pt idx="3">
                  <c:v>Am Land, weg von größeren Städten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27</c:v>
                </c:pt>
                <c:pt idx="2">
                  <c:v>37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de-DE"/>
          </a:p>
        </c:txPr>
      </c:legendEntry>
      <c:layout>
        <c:manualLayout>
          <c:xMode val="edge"/>
          <c:yMode val="edge"/>
          <c:x val="0.36637248266690464"/>
          <c:y val="0.31491309523455319"/>
          <c:w val="0.33365287687841194"/>
          <c:h val="0.3505356776256372"/>
        </c:manualLayout>
      </c:layout>
      <c:overlay val="1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7-46FB-9485-420094EF20B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7-46FB-9485-420094EF20B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7-46FB-9485-420094EF20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AD7-46FB-9485-420094EF20B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AD7-46FB-9485-420094EF20B7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AD7-46FB-9485-420094EF20B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D7-46FB-9485-420094EF2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der Stadt, zentral</c:v>
                </c:pt>
                <c:pt idx="1">
                  <c:v>In der Stadt, aber am Stadtrand</c:v>
                </c:pt>
                <c:pt idx="2">
                  <c:v>Am Land, aber in Stadtnähe</c:v>
                </c:pt>
                <c:pt idx="3">
                  <c:v>Am Land, weg von größeren Städten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27</c:v>
                </c:pt>
                <c:pt idx="2">
                  <c:v>37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D7-46FB-9485-420094EF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de-DE"/>
          </a:p>
        </c:txPr>
      </c:legendEntry>
      <c:layout>
        <c:manualLayout>
          <c:xMode val="edge"/>
          <c:yMode val="edge"/>
          <c:x val="0.36637248266690464"/>
          <c:y val="0.31491309523455319"/>
          <c:w val="0.33365287687841194"/>
          <c:h val="0.3505356776256372"/>
        </c:manualLayout>
      </c:layout>
      <c:overlay val="1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56257449227"/>
          <c:y val="0.1248138736028796"/>
          <c:w val="0.8649395708654809"/>
          <c:h val="0.86272953936711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Zimmer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n=336</c:v>
                </c:pt>
                <c:pt idx="1">
                  <c:v>Welle 2 (Aug 2020), n=312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4BD8-8DF2-F300EF6AE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Zimmer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n=336</c:v>
                </c:pt>
                <c:pt idx="1">
                  <c:v>Welle 2 (Aug 2020), n=312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4-4BD8-8DF2-F300EF6AE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Zimmer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n=336</c:v>
                </c:pt>
                <c:pt idx="1">
                  <c:v>Welle 2 (Aug 2020), n=312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48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4-4BD8-8DF2-F300EF6AEDE6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4 Zimmer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n=336</c:v>
                </c:pt>
                <c:pt idx="1">
                  <c:v>Welle 2 (Aug 2020), n=312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4-4BD8-8DF2-F300EF6AEDE6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5 oder mehr Zimmer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n=336</c:v>
                </c:pt>
                <c:pt idx="1">
                  <c:v>Welle 2 (Aug 2020), n=312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C-4AAA-A359-B667EAD66F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6321024"/>
        <c:axId val="276322560"/>
      </c:barChart>
      <c:catAx>
        <c:axId val="27632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>
                <a:solidFill>
                  <a:srgbClr val="4D4D4D"/>
                </a:solidFill>
              </a:defRPr>
            </a:pPr>
            <a:endParaRPr lang="de-DE"/>
          </a:p>
        </c:txPr>
        <c:crossAx val="27632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22560"/>
        <c:scaling>
          <c:orientation val="minMax"/>
          <c:max val="10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6321024"/>
        <c:crosses val="max"/>
        <c:crossBetween val="between"/>
        <c:majorUnit val="20"/>
        <c:minorUnit val="4"/>
      </c:valAx>
    </c:plotArea>
    <c:legend>
      <c:legendPos val="t"/>
      <c:layout>
        <c:manualLayout>
          <c:xMode val="edge"/>
          <c:yMode val="edge"/>
          <c:x val="5.3559955788215569E-2"/>
          <c:y val="9.4473331096947333E-2"/>
          <c:w val="0.9464400442117844"/>
          <c:h val="7.1028238984357964E-2"/>
        </c:manualLayout>
      </c:layout>
      <c:overlay val="0"/>
      <c:txPr>
        <a:bodyPr/>
        <a:lstStyle/>
        <a:p>
          <a:pPr>
            <a:defRPr sz="1400">
              <a:solidFill>
                <a:srgbClr val="4D4D4D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(n=336)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Zimmer</c:v>
                </c:pt>
                <c:pt idx="1">
                  <c:v>2 Zimmer</c:v>
                </c:pt>
                <c:pt idx="2">
                  <c:v>3 Zimmer</c:v>
                </c:pt>
                <c:pt idx="3">
                  <c:v>4 Zimmer</c:v>
                </c:pt>
                <c:pt idx="4">
                  <c:v>5 oder mehr Zimmer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48</c:v>
                </c:pt>
                <c:pt idx="3">
                  <c:v>24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24642997878378"/>
          <c:y val="0.30460770123986602"/>
          <c:w val="0.30836573568837411"/>
          <c:h val="0.3505356776256372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(n=336)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E-4EDE-A2F9-3671085FF394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E-4EDE-A2F9-3671085FF39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0E-4EDE-A2F9-3671085FF39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0E-4EDE-A2F9-3671085FF39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F0E-4EDE-A2F9-3671085FF39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F0E-4EDE-A2F9-3671085FF39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0E-4EDE-A2F9-3671085FF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Zimmer</c:v>
                </c:pt>
                <c:pt idx="1">
                  <c:v>2 Zimmer</c:v>
                </c:pt>
                <c:pt idx="2">
                  <c:v>3 Zimmer</c:v>
                </c:pt>
                <c:pt idx="3">
                  <c:v>4 Zimmer</c:v>
                </c:pt>
                <c:pt idx="4">
                  <c:v>5 oder mehr Zimmer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48</c:v>
                </c:pt>
                <c:pt idx="3">
                  <c:v>24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0E-4EDE-A2F9-3671085FF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24642997878378"/>
          <c:y val="0.30460770123986602"/>
          <c:w val="0.30836573568837411"/>
          <c:h val="0.3505356776256372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56257449227"/>
          <c:y val="0.1248138736028796"/>
          <c:w val="0.8649395708654809"/>
          <c:h val="0.86272953936711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Zimmer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n=664</c:v>
                </c:pt>
                <c:pt idx="1">
                  <c:v>Welle 2 (Aug 2020), n=688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4BD8-8DF2-F300EF6AE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Zimmer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n=664</c:v>
                </c:pt>
                <c:pt idx="1">
                  <c:v>Welle 2 (Aug 2020), n=688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4-4BD8-8DF2-F300EF6AE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Zimmer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n=664</c:v>
                </c:pt>
                <c:pt idx="1">
                  <c:v>Welle 2 (Aug 2020), n=688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4-4BD8-8DF2-F300EF6AEDE6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4 Zimmer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n=664</c:v>
                </c:pt>
                <c:pt idx="1">
                  <c:v>Welle 2 (Aug 2020), n=688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35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4-4BD8-8DF2-F300EF6AEDE6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5 oder mehr Zimmer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20), n=664</c:v>
                </c:pt>
                <c:pt idx="1">
                  <c:v>Welle 2 (Aug 2020), n=688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42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C-4AAA-A359-B667EAD66F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6321024"/>
        <c:axId val="276322560"/>
      </c:barChart>
      <c:catAx>
        <c:axId val="27632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>
                <a:solidFill>
                  <a:srgbClr val="4D4D4D"/>
                </a:solidFill>
              </a:defRPr>
            </a:pPr>
            <a:endParaRPr lang="de-DE"/>
          </a:p>
        </c:txPr>
        <c:crossAx val="27632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22560"/>
        <c:scaling>
          <c:orientation val="minMax"/>
          <c:max val="10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6321024"/>
        <c:crosses val="max"/>
        <c:crossBetween val="between"/>
        <c:majorUnit val="20"/>
        <c:minorUnit val="4"/>
      </c:valAx>
    </c:plotArea>
    <c:legend>
      <c:legendPos val="t"/>
      <c:layout>
        <c:manualLayout>
          <c:xMode val="edge"/>
          <c:yMode val="edge"/>
          <c:x val="5.3559955788215569E-2"/>
          <c:y val="9.4473331096947333E-2"/>
          <c:w val="0.9464400442117844"/>
          <c:h val="7.1028238984357964E-2"/>
        </c:manualLayout>
      </c:layout>
      <c:overlay val="0"/>
      <c:txPr>
        <a:bodyPr/>
        <a:lstStyle/>
        <a:p>
          <a:pPr>
            <a:defRPr sz="1400">
              <a:solidFill>
                <a:srgbClr val="4D4D4D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(n=664)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09C-4FB0-861C-AD1E11411F3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09C-4FB0-861C-AD1E11411F3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C-4FB0-861C-AD1E11411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Zimmer</c:v>
                </c:pt>
                <c:pt idx="1">
                  <c:v>2 Zimmer</c:v>
                </c:pt>
                <c:pt idx="2">
                  <c:v>3 Zimmer</c:v>
                </c:pt>
                <c:pt idx="3">
                  <c:v>4 Zimmer</c:v>
                </c:pt>
                <c:pt idx="4">
                  <c:v>5 oder mehr Zimmer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19</c:v>
                </c:pt>
                <c:pt idx="3">
                  <c:v>33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24642997878378"/>
          <c:y val="0.30460770123986602"/>
          <c:w val="0.30836573568837411"/>
          <c:h val="0.3505356776256372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(n=664)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ED-4CB9-BEF1-B62860E0B6F2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D-4CB9-BEF1-B62860E0B6F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ED-4CB9-BEF1-B62860E0B6F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EED-4CB9-BEF1-B62860E0B6F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EED-4CB9-BEF1-B62860E0B6F2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EED-4CB9-BEF1-B62860E0B6F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ED-4CB9-BEF1-B62860E0B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Zimmer</c:v>
                </c:pt>
                <c:pt idx="1">
                  <c:v>2 Zimmer</c:v>
                </c:pt>
                <c:pt idx="2">
                  <c:v>3 Zimmer</c:v>
                </c:pt>
                <c:pt idx="3">
                  <c:v>4 Zimmer</c:v>
                </c:pt>
                <c:pt idx="4">
                  <c:v>5 oder mehr Zimmer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19</c:v>
                </c:pt>
                <c:pt idx="3">
                  <c:v>33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ED-4CB9-BEF1-B62860E0B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24642997878378"/>
          <c:y val="0.30460770123986602"/>
          <c:w val="0.30836573568837411"/>
          <c:h val="0.3505356776256372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56257449227"/>
          <c:y val="0.1248138736028796"/>
          <c:w val="0.8649395708654809"/>
          <c:h val="0.86272953936711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Sehr zufrieden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4BD8-8DF2-F300EF6AE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Eher zufrieden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4-4BD8-8DF2-F300EF6AE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Eher weniger zufrieden</c:v>
                </c:pt>
              </c:strCache>
            </c:strRef>
          </c:tx>
          <c:spPr>
            <a:solidFill>
              <a:srgbClr val="DF7D7D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4-4BD8-8DF2-F300EF6AEDE6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Überhaupt nicht zufrieden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Welle 1 (Feb 20)</c:v>
                </c:pt>
                <c:pt idx="1">
                  <c:v>Welle 2 (Aug 2020)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4-4BD8-8DF2-F300EF6AE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6321024"/>
        <c:axId val="276322560"/>
      </c:barChart>
      <c:catAx>
        <c:axId val="276321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>
                <a:solidFill>
                  <a:srgbClr val="4D4D4D"/>
                </a:solidFill>
              </a:defRPr>
            </a:pPr>
            <a:endParaRPr lang="de-DE"/>
          </a:p>
        </c:txPr>
        <c:crossAx val="27632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22560"/>
        <c:scaling>
          <c:orientation val="minMax"/>
          <c:max val="10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6321024"/>
        <c:crosses val="max"/>
        <c:crossBetween val="between"/>
        <c:majorUnit val="20"/>
        <c:minorUnit val="4"/>
      </c:valAx>
    </c:plotArea>
    <c:legend>
      <c:legendPos val="t"/>
      <c:layout>
        <c:manualLayout>
          <c:xMode val="edge"/>
          <c:yMode val="edge"/>
          <c:x val="6.2306679210524081E-2"/>
          <c:y val="2.8592236705769668E-2"/>
          <c:w val="0.93769332078947587"/>
          <c:h val="7.3773254075359812E-2"/>
        </c:manualLayout>
      </c:layout>
      <c:overlay val="0"/>
      <c:txPr>
        <a:bodyPr/>
        <a:lstStyle/>
        <a:p>
          <a:pPr>
            <a:defRPr sz="1400">
              <a:solidFill>
                <a:srgbClr val="4D4D4D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89153444255675"/>
          <c:y val="6.015347337081587E-2"/>
          <c:w val="0.38531690440609367"/>
          <c:h val="0.96238754411898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54-4046-BA99-D2DFA125AE43}"/>
              </c:ext>
            </c:extLst>
          </c:dPt>
          <c:dLbls>
            <c:dLbl>
              <c:idx val="3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892-4E7C-834B-00048B5E2EEE}"/>
                </c:ext>
              </c:extLst>
            </c:dLbl>
            <c:dLbl>
              <c:idx val="5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92-4E7C-834B-00048B5E2EEE}"/>
                </c:ext>
              </c:extLst>
            </c:dLbl>
            <c:dLbl>
              <c:idx val="9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54-4046-BA99-D2DFA125AE43}"/>
                </c:ext>
              </c:extLst>
            </c:dLbl>
            <c:dLbl>
              <c:idx val="13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892-4E7C-834B-00048B5E2EEE}"/>
                </c:ext>
              </c:extLst>
            </c:dLbl>
            <c:dLbl>
              <c:idx val="15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92-4E7C-834B-00048B5E2EEE}"/>
                </c:ext>
              </c:extLst>
            </c:dLbl>
            <c:dLbl>
              <c:idx val="16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892-4E7C-834B-00048B5E2EEE}"/>
                </c:ext>
              </c:extLst>
            </c:dLbl>
            <c:dLbl>
              <c:idx val="21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892-4E7C-834B-00048B5E2EEE}"/>
                </c:ext>
              </c:extLst>
            </c:dLbl>
            <c:dLbl>
              <c:idx val="22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92-4E7C-834B-00048B5E2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IN PROZENT (n=1000)</c:v>
                </c:pt>
                <c:pt idx="1">
                  <c:v>Männer (n=501)</c:v>
                </c:pt>
                <c:pt idx="2">
                  <c:v>Frauen (n=499)</c:v>
                </c:pt>
                <c:pt idx="3">
                  <c:v>16 bis 29 Jahre (n=237)</c:v>
                </c:pt>
                <c:pt idx="4">
                  <c:v>30 bis 49 Jahre (n=385)</c:v>
                </c:pt>
                <c:pt idx="5">
                  <c:v>50 bis 69 Jahre (n=378)</c:v>
                </c:pt>
                <c:pt idx="6">
                  <c:v>Pflichtschule/Lehre (n=682)</c:v>
                </c:pt>
                <c:pt idx="7">
                  <c:v>Matura/Uni (n=318)</c:v>
                </c:pt>
                <c:pt idx="8">
                  <c:v>Wien (n=219)</c:v>
                </c:pt>
                <c:pt idx="9">
                  <c:v>NÖ, Bgld. (n=219)</c:v>
                </c:pt>
                <c:pt idx="10">
                  <c:v>Stmk., Kärnten (n=203)</c:v>
                </c:pt>
                <c:pt idx="11">
                  <c:v>OÖ, Salzburg (n=229)</c:v>
                </c:pt>
                <c:pt idx="12">
                  <c:v>Tirol, Vorarlberg (n=130)</c:v>
                </c:pt>
                <c:pt idx="13">
                  <c:v>Bis 5.000 Einwohner (n=409)</c:v>
                </c:pt>
                <c:pt idx="14">
                  <c:v>Bis 50.000 Einwohner (n=220)</c:v>
                </c:pt>
                <c:pt idx="15">
                  <c:v>Über 50.000 Einwohner (ohne Wien) (n=152)</c:v>
                </c:pt>
                <c:pt idx="16">
                  <c:v>(Reihen)Haus im Eigentum (n=396)</c:v>
                </c:pt>
                <c:pt idx="17">
                  <c:v>Eigentumswohnung (n=126)</c:v>
                </c:pt>
                <c:pt idx="18">
                  <c:v>Gemieteten Wohnung (n=257)</c:v>
                </c:pt>
                <c:pt idx="19">
                  <c:v>Genossenschaftswohnung (n=123)</c:v>
                </c:pt>
                <c:pt idx="20">
                  <c:v>Miete inkl. Genossenschaft (n=413)</c:v>
                </c:pt>
                <c:pt idx="21">
                  <c:v>Wohneigentum (n=522)</c:v>
                </c:pt>
                <c:pt idx="22">
                  <c:v>Haus  (n=430)</c:v>
                </c:pt>
                <c:pt idx="23">
                  <c:v>Wohnung  (n=505)</c:v>
                </c:pt>
              </c:strCache>
            </c:strRef>
          </c:cat>
          <c:val>
            <c:numRef>
              <c:f>Sheet1!$B$2:$B$25</c:f>
              <c:numCache>
                <c:formatCode>0;\-0</c:formatCode>
                <c:ptCount val="24"/>
                <c:pt idx="0">
                  <c:v>50</c:v>
                </c:pt>
                <c:pt idx="1">
                  <c:v>51</c:v>
                </c:pt>
                <c:pt idx="2">
                  <c:v>49</c:v>
                </c:pt>
                <c:pt idx="3">
                  <c:v>43</c:v>
                </c:pt>
                <c:pt idx="4">
                  <c:v>51</c:v>
                </c:pt>
                <c:pt idx="5">
                  <c:v>54</c:v>
                </c:pt>
                <c:pt idx="6">
                  <c:v>48</c:v>
                </c:pt>
                <c:pt idx="7">
                  <c:v>55</c:v>
                </c:pt>
                <c:pt idx="8">
                  <c:v>33</c:v>
                </c:pt>
                <c:pt idx="9">
                  <c:v>59</c:v>
                </c:pt>
                <c:pt idx="10">
                  <c:v>62</c:v>
                </c:pt>
                <c:pt idx="11">
                  <c:v>50</c:v>
                </c:pt>
                <c:pt idx="12">
                  <c:v>48</c:v>
                </c:pt>
                <c:pt idx="13">
                  <c:v>55</c:v>
                </c:pt>
                <c:pt idx="14">
                  <c:v>62</c:v>
                </c:pt>
                <c:pt idx="15">
                  <c:v>46</c:v>
                </c:pt>
                <c:pt idx="16" formatCode="General">
                  <c:v>74</c:v>
                </c:pt>
                <c:pt idx="17">
                  <c:v>55</c:v>
                </c:pt>
                <c:pt idx="18">
                  <c:v>25</c:v>
                </c:pt>
                <c:pt idx="19">
                  <c:v>38</c:v>
                </c:pt>
                <c:pt idx="20">
                  <c:v>32</c:v>
                </c:pt>
                <c:pt idx="21">
                  <c:v>69</c:v>
                </c:pt>
                <c:pt idx="22">
                  <c:v>72</c:v>
                </c:pt>
                <c:pt idx="2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4-4046-BA99-D2DFA125A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01952"/>
        <c:axId val="249516032"/>
      </c:barChart>
      <c:catAx>
        <c:axId val="24950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GB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516032"/>
        <c:crosses val="autoZero"/>
        <c:auto val="1"/>
        <c:lblAlgn val="ctr"/>
        <c:lblOffset val="100"/>
        <c:noMultiLvlLbl val="0"/>
      </c:catAx>
      <c:valAx>
        <c:axId val="249516032"/>
        <c:scaling>
          <c:orientation val="minMax"/>
          <c:max val="150"/>
          <c:min val="0"/>
        </c:scaling>
        <c:delete val="1"/>
        <c:axPos val="t"/>
        <c:numFmt formatCode="0;\-0" sourceLinked="1"/>
        <c:majorTickMark val="none"/>
        <c:minorTickMark val="none"/>
        <c:tickLblPos val="nextTo"/>
        <c:crossAx val="24950195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rgbClr val="DF7D7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6B7-4D69-84C3-A58042E85B9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6B7-4D69-84C3-A58042E85B9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7-4D69-84C3-A58042E85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Sehr zufrieden</c:v>
                </c:pt>
                <c:pt idx="1">
                  <c:v>Eher zufrieden</c:v>
                </c:pt>
                <c:pt idx="2">
                  <c:v>Eher weniger zufrieden</c:v>
                </c:pt>
                <c:pt idx="3">
                  <c:v>Überhaupt nicht zufrieden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39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936079283966629"/>
          <c:y val="0.30460770123986602"/>
          <c:w val="0.30146924263654562"/>
          <c:h val="0.35397080895719962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89153444255675"/>
          <c:y val="6.015347337081587E-2"/>
          <c:w val="0.38531690440609367"/>
          <c:h val="0.96238754411898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54-4046-BA99-D2DFA125AE43}"/>
              </c:ext>
            </c:extLst>
          </c:dPt>
          <c:dLbls>
            <c:dLbl>
              <c:idx val="7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DD-4DC4-9D68-575CFCDDF042}"/>
                </c:ext>
              </c:extLst>
            </c:dLbl>
            <c:dLbl>
              <c:idx val="16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DD-4DC4-9D68-575CFCDDF042}"/>
                </c:ext>
              </c:extLst>
            </c:dLbl>
            <c:dLbl>
              <c:idx val="21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DD-4DC4-9D68-575CFCDDF042}"/>
                </c:ext>
              </c:extLst>
            </c:dLbl>
            <c:dLbl>
              <c:idx val="22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GB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DD-4DC4-9D68-575CFCDDF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IN PROZENT (n=1000)</c:v>
                </c:pt>
                <c:pt idx="1">
                  <c:v>Männer (n=501)</c:v>
                </c:pt>
                <c:pt idx="2">
                  <c:v>Frauen (n=499)</c:v>
                </c:pt>
                <c:pt idx="3">
                  <c:v>16 bis 29 Jahre (n=237)</c:v>
                </c:pt>
                <c:pt idx="4">
                  <c:v>30 bis 49 Jahre (n=385)</c:v>
                </c:pt>
                <c:pt idx="5">
                  <c:v>50 bis 69 Jahre (n=378)</c:v>
                </c:pt>
                <c:pt idx="6">
                  <c:v>Pflichtschule/Lehre (n=682)</c:v>
                </c:pt>
                <c:pt idx="7">
                  <c:v>Matura/Uni (n=318)</c:v>
                </c:pt>
                <c:pt idx="8">
                  <c:v>Wien (n=219)</c:v>
                </c:pt>
                <c:pt idx="9">
                  <c:v>NÖ, Bgld. (n=219)</c:v>
                </c:pt>
                <c:pt idx="10">
                  <c:v>Stmk., Kärnten (n=203)</c:v>
                </c:pt>
                <c:pt idx="11">
                  <c:v>OÖ, Salzburg (n=229)</c:v>
                </c:pt>
                <c:pt idx="12">
                  <c:v>Tirol, Vorarlberg (n=130)</c:v>
                </c:pt>
                <c:pt idx="13">
                  <c:v>Bis 5.000 Einwohner (n=409)</c:v>
                </c:pt>
                <c:pt idx="14">
                  <c:v>Bis 50.000 Einwohner (n=220)</c:v>
                </c:pt>
                <c:pt idx="15">
                  <c:v>Über 50.000 Einwohner (ohne Wien) (n=152)</c:v>
                </c:pt>
                <c:pt idx="16">
                  <c:v>(Reihen)Haus im Eigentum (n=396)</c:v>
                </c:pt>
                <c:pt idx="17">
                  <c:v>Eigentumswohnung (n=126)</c:v>
                </c:pt>
                <c:pt idx="18">
                  <c:v>Gemieteten Wohnung (n=257)</c:v>
                </c:pt>
                <c:pt idx="19">
                  <c:v>Genossenschaftswohnung (n=123)</c:v>
                </c:pt>
                <c:pt idx="20">
                  <c:v>Miete inkl. Genossenschaft (n=413)</c:v>
                </c:pt>
                <c:pt idx="21">
                  <c:v>Wohneigentum (n=522)</c:v>
                </c:pt>
                <c:pt idx="22">
                  <c:v>Haus  (n=430)</c:v>
                </c:pt>
                <c:pt idx="23">
                  <c:v>Wohnung  (n=505)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29</c:v>
                </c:pt>
                <c:pt idx="1">
                  <c:v>27</c:v>
                </c:pt>
                <c:pt idx="2">
                  <c:v>31</c:v>
                </c:pt>
                <c:pt idx="3">
                  <c:v>30</c:v>
                </c:pt>
                <c:pt idx="4">
                  <c:v>28</c:v>
                </c:pt>
                <c:pt idx="5">
                  <c:v>29</c:v>
                </c:pt>
                <c:pt idx="6">
                  <c:v>27</c:v>
                </c:pt>
                <c:pt idx="7">
                  <c:v>32</c:v>
                </c:pt>
                <c:pt idx="8">
                  <c:v>18</c:v>
                </c:pt>
                <c:pt idx="9">
                  <c:v>35</c:v>
                </c:pt>
                <c:pt idx="10">
                  <c:v>30</c:v>
                </c:pt>
                <c:pt idx="11">
                  <c:v>34</c:v>
                </c:pt>
                <c:pt idx="12">
                  <c:v>26</c:v>
                </c:pt>
                <c:pt idx="13">
                  <c:v>33</c:v>
                </c:pt>
                <c:pt idx="14">
                  <c:v>36</c:v>
                </c:pt>
                <c:pt idx="15">
                  <c:v>24</c:v>
                </c:pt>
                <c:pt idx="16">
                  <c:v>41</c:v>
                </c:pt>
                <c:pt idx="17">
                  <c:v>20</c:v>
                </c:pt>
                <c:pt idx="18">
                  <c:v>18</c:v>
                </c:pt>
                <c:pt idx="19">
                  <c:v>15</c:v>
                </c:pt>
                <c:pt idx="20">
                  <c:v>19</c:v>
                </c:pt>
                <c:pt idx="21">
                  <c:v>36</c:v>
                </c:pt>
                <c:pt idx="22">
                  <c:v>41</c:v>
                </c:pt>
                <c:pt idx="2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4-4046-BA99-D2DFA125A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01952"/>
        <c:axId val="249516032"/>
      </c:barChart>
      <c:catAx>
        <c:axId val="24950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>
              <a:defRPr lang="en-GB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49516032"/>
        <c:crosses val="autoZero"/>
        <c:auto val="1"/>
        <c:lblAlgn val="ctr"/>
        <c:lblOffset val="100"/>
        <c:noMultiLvlLbl val="0"/>
      </c:catAx>
      <c:valAx>
        <c:axId val="249516032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249501952"/>
        <c:crosses val="autoZero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1701757984528E-2"/>
          <c:y val="0"/>
          <c:w val="0.90273244188305091"/>
          <c:h val="0.978585712698589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PROZENT (n=1000)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8-4048-BDDD-7E373CC35D97}"/>
              </c:ext>
            </c:extLst>
          </c:dPt>
          <c:dPt>
            <c:idx val="1"/>
            <c:bubble3D val="0"/>
            <c:spPr>
              <a:solidFill>
                <a:srgbClr val="66A3A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8-4048-BDDD-7E373CC35D97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8-4048-BDDD-7E373CC35D97}"/>
              </c:ext>
            </c:extLst>
          </c:dPt>
          <c:dPt>
            <c:idx val="3"/>
            <c:bubble3D val="0"/>
            <c:spPr>
              <a:solidFill>
                <a:srgbClr val="DF7D7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FD0-421B-B352-9A245DD5B8B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6B7-4D69-84C3-A58042E85B9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6B7-4D69-84C3-A58042E85B9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7-4D69-84C3-A58042E85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stark gestiegen</c:v>
                </c:pt>
                <c:pt idx="1">
                  <c:v>gestiegen</c:v>
                </c:pt>
                <c:pt idx="2">
                  <c:v>gleich geblieben</c:v>
                </c:pt>
                <c:pt idx="3">
                  <c:v>gesunken</c:v>
                </c:pt>
                <c:pt idx="4">
                  <c:v>stark gesunken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62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8-4048-BDDD-7E373CC3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"/>
        <c:holeSize val="5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de-DE"/>
          </a:p>
        </c:txPr>
      </c:legendEntry>
      <c:layout>
        <c:manualLayout>
          <c:xMode val="edge"/>
          <c:yMode val="edge"/>
          <c:x val="0.38936079283966629"/>
          <c:y val="0.35613467121330189"/>
          <c:w val="0.30146924263654562"/>
          <c:h val="0.30244383898376376"/>
        </c:manualLayout>
      </c:layout>
      <c:overlay val="1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3" y="1"/>
            <a:ext cx="6886575" cy="100171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lIns="92711" tIns="46356" rIns="92711" bIns="4635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4075" cy="4996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1" tIns="47451" rIns="91251" bIns="47451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33962" algn="l"/>
                <a:tab pos="1467924" algn="l"/>
                <a:tab pos="2201887" algn="l"/>
                <a:tab pos="293584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00892" y="0"/>
            <a:ext cx="2984075" cy="4996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1" tIns="47451" rIns="91251" bIns="47451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33962" algn="l"/>
                <a:tab pos="1467924" algn="l"/>
                <a:tab pos="2201887" algn="l"/>
                <a:tab pos="293584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50888"/>
            <a:ext cx="6675437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8014" y="4759537"/>
            <a:ext cx="5510549" cy="4508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1" tIns="47451" rIns="91251" bIns="4745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14266"/>
            <a:ext cx="2984075" cy="4996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1" tIns="47451" rIns="91251" bIns="47451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33962" algn="l"/>
                <a:tab pos="1467924" algn="l"/>
                <a:tab pos="2201887" algn="l"/>
                <a:tab pos="293584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00892" y="9514266"/>
            <a:ext cx="2984075" cy="4996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1" tIns="47451" rIns="91251" bIns="47451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33962" algn="l"/>
                <a:tab pos="1467924" algn="l"/>
                <a:tab pos="2201887" algn="l"/>
                <a:tab pos="293584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5DBD508-9CD2-41F8-A5E3-E077EA3AD3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5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5DBD508-9CD2-41F8-A5E3-E077EA3AD3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99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83068" y="1604963"/>
            <a:ext cx="11424279" cy="100593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Titelmaster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3068" y="2196457"/>
            <a:ext cx="11424279" cy="416568"/>
          </a:xfrm>
          <a:prstGeom prst="rect">
            <a:avLst/>
          </a:prstGeom>
        </p:spPr>
        <p:txBody>
          <a:bodyPr lIns="0" tIns="0" rIns="0" bIns="3600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Titelmasterformat durch Klicken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390373" y="2611438"/>
            <a:ext cx="3688872" cy="167005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de-AT" noProof="0" dirty="0"/>
              <a:t>Bild durch Klicken auf Symbol hinzufügen</a:t>
            </a:r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1"/>
          </p:nvPr>
        </p:nvSpPr>
        <p:spPr>
          <a:xfrm>
            <a:off x="4254968" y="2611438"/>
            <a:ext cx="3690720" cy="167005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de-AT" noProof="0" dirty="0"/>
              <a:t>Bild durch Klicken auf Symbol hinzufügen</a:t>
            </a:r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8121412" y="2611438"/>
            <a:ext cx="3690720" cy="167005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de-AT" noProof="0" dirty="0"/>
              <a:t>Bild durch Klicken auf Symbol hinzufügen</a:t>
            </a:r>
          </a:p>
        </p:txBody>
      </p:sp>
      <p:pic>
        <p:nvPicPr>
          <p:cNvPr id="10" name="Picture 2" descr="I:\VORLAGEN\Integral_Logos\2015\2015-02-12_Logo_INTEGRAL_transparent_ohneHintergrund.png">
            <a:extLst>
              <a:ext uri="{FF2B5EF4-FFF2-40B4-BE49-F238E27FC236}">
                <a16:creationId xmlns:a16="http://schemas.microsoft.com/office/drawing/2014/main" id="{2EF9BE79-FE3F-4877-8022-987A8C550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07" y="5602200"/>
            <a:ext cx="3701982" cy="7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6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6095207" y="1449389"/>
            <a:ext cx="5711256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316" y="1450800"/>
            <a:ext cx="5327898" cy="4716000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9431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067" y="3971166"/>
            <a:ext cx="11424279" cy="2194139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896938" indent="-1778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315" y="1450801"/>
            <a:ext cx="11424031" cy="2259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71833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143321" y="3971166"/>
            <a:ext cx="11664026" cy="2194139"/>
          </a:xfrm>
          <a:prstGeom prst="rect">
            <a:avLst/>
          </a:prstGeom>
          <a:noFill/>
        </p:spPr>
        <p:txBody>
          <a:bodyPr lIns="0" tIns="0" rIns="0" bIns="0" numCol="2"/>
          <a:lstStyle>
            <a:lvl1pPr marL="360000" indent="-174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2" y="900001"/>
            <a:ext cx="11437794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315" y="1450801"/>
            <a:ext cx="11424031" cy="2259963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16591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143321" y="1433713"/>
            <a:ext cx="11664026" cy="2194139"/>
          </a:xfrm>
          <a:prstGeom prst="rect">
            <a:avLst/>
          </a:prstGeom>
          <a:noFill/>
        </p:spPr>
        <p:txBody>
          <a:bodyPr lIns="0" tIns="0" rIns="0" bIns="0" numCol="2"/>
          <a:lstStyle>
            <a:lvl1pPr marL="360000" indent="-174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42925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712788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2" y="900001"/>
            <a:ext cx="11437794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315" y="3906838"/>
            <a:ext cx="11424031" cy="2259963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34744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4" y="334800"/>
            <a:ext cx="11135433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067" y="1454260"/>
            <a:ext cx="11424279" cy="2194139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315" y="3906838"/>
            <a:ext cx="11424031" cy="2259963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4832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Punkt mit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767900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64603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nhalt mit Punkt ohne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86087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0" y="2204864"/>
            <a:ext cx="3426754" cy="3933411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360363" indent="-1778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82147" y="2204864"/>
            <a:ext cx="3426754" cy="3933411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360363" indent="-177800" defTabSz="719138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8380344" y="2204864"/>
            <a:ext cx="3426754" cy="3933411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5"/>
              </a:buBlip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360363" indent="-177800" defTabSz="893763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97804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0" y="2204864"/>
            <a:ext cx="5375300" cy="3933411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360363" indent="-1778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2" y="900001"/>
            <a:ext cx="11436948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6431200" y="2204864"/>
            <a:ext cx="5375300" cy="3933411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360363" indent="-177800" defTabSz="893763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65735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noProof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noProof="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20943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4751381" y="1486800"/>
            <a:ext cx="7055082" cy="46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14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2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3" y="900000"/>
            <a:ext cx="11437795" cy="267558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950" y="1450800"/>
            <a:ext cx="3839500" cy="1476000"/>
          </a:xfrm>
          <a:prstGeom prst="rect">
            <a:avLst/>
          </a:prstGeom>
          <a:ln w="9525"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3950" y="3070800"/>
            <a:ext cx="3839500" cy="1476000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83950" y="4690800"/>
            <a:ext cx="3839500" cy="1476000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06202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4751381" y="1486800"/>
            <a:ext cx="7055082" cy="4680000"/>
          </a:xfrm>
          <a:prstGeom prst="rect">
            <a:avLst/>
          </a:prstGeom>
          <a:noFill/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14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2"/>
              </a:buBlip>
              <a:defRPr sz="1500">
                <a:solidFill>
                  <a:schemeClr val="tx2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3" y="900000"/>
            <a:ext cx="11437795" cy="267558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3950" y="1450800"/>
            <a:ext cx="3839500" cy="4716000"/>
          </a:xfrm>
          <a:prstGeom prst="rect">
            <a:avLst/>
          </a:prstGeom>
          <a:ln w="9525"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15869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1" y="1449389"/>
            <a:ext cx="11423397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872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33200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2" y="1449389"/>
            <a:ext cx="5327262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872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472481" y="1449389"/>
            <a:ext cx="5327262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40943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1" y="1449389"/>
            <a:ext cx="11423397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360363" indent="-360363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58044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2" y="1449389"/>
            <a:ext cx="5087268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360363" indent="-360363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720077" y="1449389"/>
            <a:ext cx="5087268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360363" indent="-360363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defRPr sz="1200">
                <a:solidFill>
                  <a:schemeClr val="tx2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41601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0" y="1449389"/>
            <a:ext cx="7199063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52565" y="1450800"/>
            <a:ext cx="4237848" cy="4716000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05777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mit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913" y="334800"/>
            <a:ext cx="11135434" cy="485658"/>
          </a:xfrm>
          <a:prstGeom prst="rect">
            <a:avLst/>
          </a:prstGeom>
        </p:spPr>
        <p:txBody>
          <a:bodyPr lIns="90000" tIns="0" rIns="90000" bIns="0" anchor="b" anchorCtr="0"/>
          <a:lstStyle>
            <a:lvl1pPr>
              <a:lnSpc>
                <a:spcPts val="2800"/>
              </a:lnSpc>
              <a:defRPr sz="2800" cap="all" baseline="0">
                <a:solidFill>
                  <a:schemeClr val="tx2"/>
                </a:solidFill>
                <a:latin typeface="Candara" panose="020E0502030303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83950" y="1449389"/>
            <a:ext cx="5711256" cy="4688886"/>
          </a:xfrm>
          <a:prstGeom prst="rect">
            <a:avLst/>
          </a:prstGeom>
          <a:noFill/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SzPct val="85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34988" indent="-174625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FontTx/>
              <a:buBlip>
                <a:blip r:embed="rId3"/>
              </a:buBlip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896938" indent="-177800">
              <a:lnSpc>
                <a:spcPct val="90000"/>
              </a:lnSpc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296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  <a:latin typeface="Calibri" pitchFamily="34" charset="0"/>
              </a:defRPr>
            </a:lvl4pPr>
            <a:lvl5pPr marL="1620000" indent="-324000">
              <a:spcAft>
                <a:spcPts val="1200"/>
              </a:spcAft>
              <a:buClr>
                <a:schemeClr val="bg2"/>
              </a:buClr>
              <a:buFont typeface="Calibri" pitchFamily="34" charset="0"/>
              <a:buChar char="–"/>
              <a:defRPr>
                <a:solidFill>
                  <a:srgbClr val="545454"/>
                </a:solidFill>
                <a:latin typeface="Calibri" pitchFamily="34" charset="0"/>
              </a:defRPr>
            </a:lvl5pPr>
          </a:lstStyle>
          <a:p>
            <a:pPr lvl="0"/>
            <a:r>
              <a:rPr lang="de-AT" noProof="0" dirty="0"/>
              <a:t>Textmasterformat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9551" y="900001"/>
            <a:ext cx="11437795" cy="296083"/>
          </a:xfrm>
          <a:prstGeom prst="rect">
            <a:avLst/>
          </a:prstGeom>
        </p:spPr>
        <p:txBody>
          <a:bodyPr lIns="0" tIns="0" rIns="90000" anchor="t" anchorCtr="0"/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noProof="0" dirty="0"/>
              <a:t>Untertitelmasterformat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63498" y="6513901"/>
            <a:ext cx="21961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fld id="{C174BB01-688A-41AF-A39D-810C1530A3A9}" type="slidenum">
              <a:rPr lang="de-AT" sz="900" spc="0" baseline="0" noProof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sz="900" spc="0" baseline="0" noProof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31200" y="1450800"/>
            <a:ext cx="5759213" cy="4716000"/>
          </a:xfrm>
          <a:prstGeom prst="rect">
            <a:avLst/>
          </a:prstGeom>
          <a:ln>
            <a:solidFill>
              <a:srgbClr val="D1DAD9"/>
            </a:solidFill>
          </a:ln>
        </p:spPr>
        <p:txBody>
          <a:bodyPr/>
          <a:lstStyle/>
          <a:p>
            <a:endParaRPr lang="de-AT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068" y="6165850"/>
            <a:ext cx="9598750" cy="179388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895172" y="6165849"/>
            <a:ext cx="3891837" cy="188476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2pPr>
            <a:lvl3pPr marL="9144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3pPr>
            <a:lvl4pPr marL="13716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4pPr>
            <a:lvl5pPr marL="1828800" indent="0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764281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383068" y="6381750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383316" y="162161"/>
            <a:ext cx="200615" cy="569791"/>
            <a:chOff x="215516" y="80628"/>
            <a:chExt cx="216024" cy="817969"/>
          </a:xfrm>
          <a:solidFill>
            <a:schemeClr val="accent6"/>
          </a:solidFill>
        </p:grpSpPr>
        <p:sp>
          <p:nvSpPr>
            <p:cNvPr id="7" name="Rectangle 6"/>
            <p:cNvSpPr/>
            <p:nvPr/>
          </p:nvSpPr>
          <p:spPr>
            <a:xfrm>
              <a:off x="215516" y="381612"/>
              <a:ext cx="216024" cy="216000"/>
            </a:xfrm>
            <a:prstGeom prst="rect">
              <a:avLst/>
            </a:prstGeom>
            <a:grpFill/>
            <a:ln w="6350">
              <a:solidFill>
                <a:schemeClr val="accent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5516" y="80628"/>
              <a:ext cx="216024" cy="216000"/>
            </a:xfrm>
            <a:prstGeom prst="rect">
              <a:avLst/>
            </a:prstGeom>
            <a:grpFill/>
            <a:ln w="6350">
              <a:solidFill>
                <a:schemeClr val="accent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516" y="682597"/>
              <a:ext cx="216024" cy="216000"/>
            </a:xfrm>
            <a:prstGeom prst="rect">
              <a:avLst/>
            </a:prstGeom>
            <a:grpFill/>
            <a:ln w="6350">
              <a:solidFill>
                <a:schemeClr val="accent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:\VORLAGEN\Integral_Logos\2015\2015-02-12_Logo_INTEGRAL_transparent_ohneHintergrund_pur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0" y="6531123"/>
            <a:ext cx="910795" cy="1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5">
            <a:extLst>
              <a:ext uri="{FF2B5EF4-FFF2-40B4-BE49-F238E27FC236}">
                <a16:creationId xmlns:a16="http://schemas.microsoft.com/office/drawing/2014/main" id="{F9915CF6-1BA0-4FBE-972B-047F04086994}"/>
              </a:ext>
            </a:extLst>
          </p:cNvPr>
          <p:cNvSpPr txBox="1"/>
          <p:nvPr userDrawn="1"/>
        </p:nvSpPr>
        <p:spPr bwMode="auto">
          <a:xfrm>
            <a:off x="3067043" y="6452374"/>
            <a:ext cx="8020068" cy="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INTEGRAL, Online-Bus (CAWI), Bevölkerung 16-69 Jahre, n=1.000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(2 Wellen), August 2020</a:t>
            </a:r>
            <a:b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6614 Wüstenrot Bausparkasse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Befragung zum Thema „Wohnen“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2020 </a:t>
            </a:r>
          </a:p>
        </p:txBody>
      </p:sp>
      <p:sp>
        <p:nvSpPr>
          <p:cNvPr id="2" name="Textfeld 15">
            <a:extLst>
              <a:ext uri="{FF2B5EF4-FFF2-40B4-BE49-F238E27FC236}">
                <a16:creationId xmlns:a16="http://schemas.microsoft.com/office/drawing/2014/main" id="{605AF64F-29F4-430C-BBC4-59F96A30B945}"/>
              </a:ext>
            </a:extLst>
          </p:cNvPr>
          <p:cNvSpPr txBox="1"/>
          <p:nvPr userDrawn="1"/>
        </p:nvSpPr>
        <p:spPr bwMode="auto">
          <a:xfrm>
            <a:off x="8930521" y="6559656"/>
            <a:ext cx="920038" cy="19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01600" tIns="46080" rIns="92160" bIns="46080" rtlCol="0" anchor="b">
            <a:spAutoFit/>
          </a:bodyPr>
          <a:lstStyle/>
          <a:p>
            <a:pPr algn="l">
              <a:lnSpc>
                <a:spcPct val="85000"/>
              </a:lnSpc>
            </a:pPr>
            <a:r>
              <a:rPr lang="de-AT" sz="800" noProof="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Angaben in 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3280D8-800A-41EF-8DE2-9C062F345F06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15554" y="6424310"/>
            <a:ext cx="705277" cy="3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6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32" r:id="rId2"/>
    <p:sldLayoutId id="2147483851" r:id="rId3"/>
    <p:sldLayoutId id="2147483829" r:id="rId4"/>
    <p:sldLayoutId id="2147483850" r:id="rId5"/>
    <p:sldLayoutId id="2147483844" r:id="rId6"/>
    <p:sldLayoutId id="2147483846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1" r:id="rId13"/>
    <p:sldLayoutId id="2147483838" r:id="rId14"/>
    <p:sldLayoutId id="2147483833" r:id="rId15"/>
    <p:sldLayoutId id="2147483873" r:id="rId16"/>
    <p:sldLayoutId id="2147483842" r:id="rId17"/>
    <p:sldLayoutId id="2147483843" r:id="rId18"/>
    <p:sldLayoutId id="2147483886" r:id="rId1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Clr>
          <a:schemeClr val="accent1"/>
        </a:buClr>
        <a:buSzPct val="90000"/>
        <a:buFont typeface="Wingdings" pitchFamily="2" charset="2"/>
        <a:buChar char="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800"/>
        </a:spcAft>
        <a:buFont typeface="Candara" pitchFamily="34" charset="0"/>
        <a:buChar char="–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800"/>
        </a:spcAft>
        <a:buFont typeface="Candara" pitchFamily="34" charset="0"/>
        <a:buChar char="–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800"/>
        </a:spcAft>
        <a:buFont typeface="Candara" pitchFamily="34" charset="0"/>
        <a:buChar char="–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800"/>
        </a:spcAft>
        <a:buFont typeface="Candara" pitchFamily="34" charset="0"/>
        <a:buChar char="–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pos="181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9.xml"/><Relationship Id="rId7" Type="http://schemas.openxmlformats.org/officeDocument/2006/relationships/chart" Target="../charts/chart9.xml"/><Relationship Id="rId12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hart" Target="../charts/chart8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8.png"/><Relationship Id="rId4" Type="http://schemas.openxmlformats.org/officeDocument/2006/relationships/tags" Target="../tags/tag20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27.xml"/><Relationship Id="rId7" Type="http://schemas.openxmlformats.org/officeDocument/2006/relationships/chart" Target="../charts/chart13.xml"/><Relationship Id="rId12" Type="http://schemas.openxmlformats.org/officeDocument/2006/relationships/image" Target="../media/image2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chart" Target="../charts/chart1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8.png"/><Relationship Id="rId4" Type="http://schemas.openxmlformats.org/officeDocument/2006/relationships/tags" Target="../tags/tag28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tags" Target="../tags/tag3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hart" Target="../charts/chart1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9.png"/><Relationship Id="rId4" Type="http://schemas.openxmlformats.org/officeDocument/2006/relationships/tags" Target="../tags/tag32.xml"/><Relationship Id="rId9" Type="http://schemas.openxmlformats.org/officeDocument/2006/relationships/image" Target="../media/image18.png"/><Relationship Id="rId1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19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chart" Target="../charts/chart20.xml"/><Relationship Id="rId4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6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21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chart" Target="../charts/chart22.xml"/><Relationship Id="rId4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tags" Target="../tags/tag5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chart" Target="../charts/chart24.xml"/><Relationship Id="rId11" Type="http://schemas.openxmlformats.org/officeDocument/2006/relationships/image" Target="../media/image20.png"/><Relationship Id="rId5" Type="http://schemas.openxmlformats.org/officeDocument/2006/relationships/chart" Target="../charts/chart23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8.png"/><Relationship Id="rId11" Type="http://schemas.openxmlformats.org/officeDocument/2006/relationships/chart" Target="../charts/chart25.xml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5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32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chart" Target="../charts/chart33.xml"/><Relationship Id="rId4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chart" Target="../charts/char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chart" Target="../charts/char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8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38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chart" Target="../charts/chart39.xml"/><Relationship Id="rId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7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42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chart" Target="../charts/chart43.xml"/><Relationship Id="rId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4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4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chart" Target="../charts/chart46.xml"/><Relationship Id="rId4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1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chart" Target="../charts/chart48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chart" Target="../charts/chart49.xml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3.xml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chart" Target="../charts/chart7.xml"/><Relationship Id="rId12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chart" Target="../charts/chart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8.png"/><Relationship Id="rId4" Type="http://schemas.openxmlformats.org/officeDocument/2006/relationships/tags" Target="../tags/tag16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079" y="818710"/>
            <a:ext cx="11424279" cy="1005936"/>
          </a:xfrm>
        </p:spPr>
        <p:txBody>
          <a:bodyPr/>
          <a:lstStyle/>
          <a:p>
            <a:br>
              <a:rPr lang="de-AT" dirty="0"/>
            </a:br>
            <a:r>
              <a:rPr lang="de-AT" dirty="0"/>
              <a:t>Befragung zum Thema „Wohnen“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3082" y="2112332"/>
            <a:ext cx="11424279" cy="416568"/>
          </a:xfrm>
        </p:spPr>
        <p:txBody>
          <a:bodyPr/>
          <a:lstStyle/>
          <a:p>
            <a:r>
              <a:rPr lang="de-AT" dirty="0"/>
              <a:t>6614/August 2020</a:t>
            </a:r>
          </a:p>
        </p:txBody>
      </p:sp>
      <p:pic>
        <p:nvPicPr>
          <p:cNvPr id="10" name="Bildplatzhalt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593"/>
          <a:stretch>
            <a:fillRect/>
          </a:stretch>
        </p:blipFill>
        <p:spPr>
          <a:xfrm>
            <a:off x="4289454" y="2611437"/>
            <a:ext cx="3638535" cy="1942687"/>
          </a:xfrm>
        </p:spPr>
      </p:pic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424576" y="2611437"/>
            <a:ext cx="3615866" cy="1942687"/>
          </a:xfrm>
        </p:spPr>
      </p:sp>
      <p:sp>
        <p:nvSpPr>
          <p:cNvPr id="11" name="Rechteck 10"/>
          <p:cNvSpPr/>
          <p:nvPr/>
        </p:nvSpPr>
        <p:spPr>
          <a:xfrm>
            <a:off x="436302" y="2648729"/>
            <a:ext cx="3587497" cy="1884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172E64B-E794-4D74-BBB3-4323710FF9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5012" b="5012"/>
          <a:stretch>
            <a:fillRect/>
          </a:stretch>
        </p:blipFill>
        <p:spPr>
          <a:xfrm>
            <a:off x="8121650" y="2611438"/>
            <a:ext cx="3690938" cy="19431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5471E32-0651-425F-BA95-9D12A72C3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26" y="2676290"/>
            <a:ext cx="3564802" cy="18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 err="1"/>
              <a:t>veränderung</a:t>
            </a:r>
            <a:r>
              <a:rPr lang="de-AT" dirty="0"/>
              <a:t> der Zufriedenheit seit der </a:t>
            </a:r>
            <a:r>
              <a:rPr lang="de-AT" dirty="0" err="1"/>
              <a:t>corona</a:t>
            </a:r>
            <a:r>
              <a:rPr lang="de-AT" dirty="0"/>
              <a:t>-krise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Gut 6 von 10 Befragte sind mit ihrer Wohnsituation so zufrieden wie vor der Corona-Krise.  3 von 10 sind nun (deutlich) zufriedener, v.a.  Personen, die in einem Haus wohnen sind mit ihrer Wohnsituation zufriedener als früher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– (Stark) gestiegen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308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17"/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Mittelwert:</a:t>
            </a:r>
          </a:p>
        </p:txBody>
      </p:sp>
      <p:sp>
        <p:nvSpPr>
          <p:cNvPr id="26" name="TEXT_03"/>
          <p:cNvSpPr txBox="1"/>
          <p:nvPr/>
        </p:nvSpPr>
        <p:spPr>
          <a:xfrm>
            <a:off x="390733" y="5703060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F3: Und ist Ihre Zufriedenheit mit Ihrer aktuellen Wohnsituation seit der Corona-Krise ***?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41" name="GRAPH_02">
            <a:extLst>
              <a:ext uri="{FF2B5EF4-FFF2-40B4-BE49-F238E27FC236}">
                <a16:creationId xmlns:a16="http://schemas.microsoft.com/office/drawing/2014/main" id="{C83D819A-4F4B-4BAE-893E-FD1659BB208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3721844"/>
              </p:ext>
            </p:extLst>
          </p:nvPr>
        </p:nvGraphicFramePr>
        <p:xfrm>
          <a:off x="5431792" y="1673804"/>
          <a:ext cx="6843297" cy="446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GRAPH_01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92768828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_0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36535222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2,7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108">
            <a:extLst>
              <a:ext uri="{FF2B5EF4-FFF2-40B4-BE49-F238E27FC236}">
                <a16:creationId xmlns:a16="http://schemas.microsoft.com/office/drawing/2014/main" id="{13E5577B-5903-4BAB-9AC3-CF36DC8017F9}"/>
              </a:ext>
            </a:extLst>
          </p:cNvPr>
          <p:cNvCxnSpPr>
            <a:cxnSpLocks/>
          </p:cNvCxnSpPr>
          <p:nvPr/>
        </p:nvCxnSpPr>
        <p:spPr>
          <a:xfrm>
            <a:off x="6311086" y="1898297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8">
            <a:extLst>
              <a:ext uri="{FF2B5EF4-FFF2-40B4-BE49-F238E27FC236}">
                <a16:creationId xmlns:a16="http://schemas.microsoft.com/office/drawing/2014/main" id="{68B226A7-93F3-4862-9D96-2DE288A390F0}"/>
              </a:ext>
            </a:extLst>
          </p:cNvPr>
          <p:cNvCxnSpPr>
            <a:cxnSpLocks/>
          </p:cNvCxnSpPr>
          <p:nvPr/>
        </p:nvCxnSpPr>
        <p:spPr>
          <a:xfrm>
            <a:off x="6311086" y="2259130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08">
            <a:extLst>
              <a:ext uri="{FF2B5EF4-FFF2-40B4-BE49-F238E27FC236}">
                <a16:creationId xmlns:a16="http://schemas.microsoft.com/office/drawing/2014/main" id="{666B41AC-5BD5-4D29-A845-AE313F772CF3}"/>
              </a:ext>
            </a:extLst>
          </p:cNvPr>
          <p:cNvCxnSpPr>
            <a:cxnSpLocks/>
          </p:cNvCxnSpPr>
          <p:nvPr/>
        </p:nvCxnSpPr>
        <p:spPr>
          <a:xfrm>
            <a:off x="6311086" y="2807983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08">
            <a:extLst>
              <a:ext uri="{FF2B5EF4-FFF2-40B4-BE49-F238E27FC236}">
                <a16:creationId xmlns:a16="http://schemas.microsoft.com/office/drawing/2014/main" id="{B0F6CC05-9990-455E-951F-C72D0C5981C4}"/>
              </a:ext>
            </a:extLst>
          </p:cNvPr>
          <p:cNvCxnSpPr>
            <a:cxnSpLocks/>
          </p:cNvCxnSpPr>
          <p:nvPr/>
        </p:nvCxnSpPr>
        <p:spPr>
          <a:xfrm>
            <a:off x="6311086" y="3168023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08">
            <a:extLst>
              <a:ext uri="{FF2B5EF4-FFF2-40B4-BE49-F238E27FC236}">
                <a16:creationId xmlns:a16="http://schemas.microsoft.com/office/drawing/2014/main" id="{A90F8AA0-3826-41CB-9D72-9E0C8B7F54F2}"/>
              </a:ext>
            </a:extLst>
          </p:cNvPr>
          <p:cNvCxnSpPr>
            <a:cxnSpLocks/>
          </p:cNvCxnSpPr>
          <p:nvPr/>
        </p:nvCxnSpPr>
        <p:spPr>
          <a:xfrm>
            <a:off x="6311086" y="4076916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E04ACA7-E569-446E-98CD-7205A8665A00}"/>
              </a:ext>
            </a:extLst>
          </p:cNvPr>
          <p:cNvGrpSpPr/>
          <p:nvPr/>
        </p:nvGrpSpPr>
        <p:grpSpPr>
          <a:xfrm>
            <a:off x="6318093" y="1871671"/>
            <a:ext cx="613705" cy="2546618"/>
            <a:chOff x="6318093" y="1871671"/>
            <a:chExt cx="613705" cy="2546618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92F94F77-A5B3-4041-A52A-0D62FD0E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62" y="1871671"/>
              <a:ext cx="415259" cy="415259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6782AD89-FF52-4F6A-9073-D7A11FC4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318093" y="2331033"/>
              <a:ext cx="613705" cy="366633"/>
            </a:xfrm>
            <a:prstGeom prst="rect">
              <a:avLst/>
            </a:prstGeom>
          </p:spPr>
        </p:pic>
        <p:pic>
          <p:nvPicPr>
            <p:cNvPr id="72" name="Picture 4" descr="Bildergebnis für piktogramm bildung">
              <a:extLst>
                <a:ext uri="{FF2B5EF4-FFF2-40B4-BE49-F238E27FC236}">
                  <a16:creationId xmlns:a16="http://schemas.microsoft.com/office/drawing/2014/main" id="{5742F05D-DB24-40A3-A2F9-32080ECBD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52496" y="2856350"/>
              <a:ext cx="327309" cy="2576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3CDD1875-75AC-45F4-8116-74B4C518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93" y="2848174"/>
              <a:ext cx="234403" cy="234402"/>
            </a:xfrm>
            <a:prstGeom prst="rect">
              <a:avLst/>
            </a:prstGeom>
          </p:spPr>
        </p:pic>
        <p:pic>
          <p:nvPicPr>
            <p:cNvPr id="74" name="Picture 4" descr="Bildergebnis für Österreich Bundesländer">
              <a:extLst>
                <a:ext uri="{FF2B5EF4-FFF2-40B4-BE49-F238E27FC236}">
                  <a16:creationId xmlns:a16="http://schemas.microsoft.com/office/drawing/2014/main" id="{65BF8FBF-2DAC-4084-86CB-AA7C10700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93" y="3383994"/>
              <a:ext cx="591724" cy="3299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Grafik 74" descr="Gruppe von Personen">
              <a:extLst>
                <a:ext uri="{FF2B5EF4-FFF2-40B4-BE49-F238E27FC236}">
                  <a16:creationId xmlns:a16="http://schemas.microsoft.com/office/drawing/2014/main" id="{BAB0C43F-98B2-4FF9-9C5F-327675DF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25893" y="4091016"/>
              <a:ext cx="327273" cy="327273"/>
            </a:xfrm>
            <a:prstGeom prst="rect">
              <a:avLst/>
            </a:prstGeom>
          </p:spPr>
        </p:pic>
      </p:grpSp>
      <p:cxnSp>
        <p:nvCxnSpPr>
          <p:cNvPr id="76" name="Straight Connector 108">
            <a:extLst>
              <a:ext uri="{FF2B5EF4-FFF2-40B4-BE49-F238E27FC236}">
                <a16:creationId xmlns:a16="http://schemas.microsoft.com/office/drawing/2014/main" id="{0823D303-AD68-4143-93BA-47B0E1628DA7}"/>
              </a:ext>
            </a:extLst>
          </p:cNvPr>
          <p:cNvCxnSpPr>
            <a:cxnSpLocks/>
          </p:cNvCxnSpPr>
          <p:nvPr/>
        </p:nvCxnSpPr>
        <p:spPr>
          <a:xfrm>
            <a:off x="6311086" y="4626029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96BC641-4F37-4885-845D-B92AADBAB0F0}"/>
              </a:ext>
            </a:extLst>
          </p:cNvPr>
          <p:cNvSpPr txBox="1"/>
          <p:nvPr/>
        </p:nvSpPr>
        <p:spPr>
          <a:xfrm>
            <a:off x="2245343" y="2788725"/>
            <a:ext cx="1369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AT" sz="1100" dirty="0">
                <a:solidFill>
                  <a:schemeClr val="tx1"/>
                </a:solidFill>
                <a:latin typeface="+mn-lt"/>
                <a:cs typeface="+mn-cs"/>
              </a:rPr>
              <a:t>Zufriedenheit ist ***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FB9F093-A188-414D-B2FC-98A623D1199D}"/>
              </a:ext>
            </a:extLst>
          </p:cNvPr>
          <p:cNvSpPr txBox="1"/>
          <p:nvPr/>
        </p:nvSpPr>
        <p:spPr>
          <a:xfrm rot="16200000">
            <a:off x="5840908" y="5329434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5285205-5108-447A-BC61-AC2BFB20A5FF}"/>
              </a:ext>
            </a:extLst>
          </p:cNvPr>
          <p:cNvGrpSpPr/>
          <p:nvPr/>
        </p:nvGrpSpPr>
        <p:grpSpPr>
          <a:xfrm>
            <a:off x="5330121" y="6061121"/>
            <a:ext cx="1746153" cy="305479"/>
            <a:chOff x="5519183" y="5634245"/>
            <a:chExt cx="1746153" cy="305479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562DFB29-ECFA-492B-819A-503B1C9ABCF3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0A33BC13-E438-4955-9888-BF87E70FDD55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B13F810-B689-4366-B08D-759F6612D26B}"/>
              </a:ext>
            </a:extLst>
          </p:cNvPr>
          <p:cNvGrpSpPr/>
          <p:nvPr/>
        </p:nvGrpSpPr>
        <p:grpSpPr>
          <a:xfrm>
            <a:off x="7233780" y="6061121"/>
            <a:ext cx="1884256" cy="305479"/>
            <a:chOff x="5519183" y="5930261"/>
            <a:chExt cx="1884256" cy="3054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EE672D15-E249-4022-BA7E-B0143D5C7426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C6085FC-03EC-4CC6-98CF-B30B0DFA5398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B185BD12-D620-442E-A01D-F456F6AD33BA}"/>
              </a:ext>
            </a:extLst>
          </p:cNvPr>
          <p:cNvSpPr/>
          <p:nvPr/>
        </p:nvSpPr>
        <p:spPr>
          <a:xfrm>
            <a:off x="9290581" y="3168397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F896092-8489-4640-859C-32127EC1AB09}"/>
              </a:ext>
            </a:extLst>
          </p:cNvPr>
          <p:cNvSpPr/>
          <p:nvPr/>
        </p:nvSpPr>
        <p:spPr>
          <a:xfrm>
            <a:off x="9695626" y="4651941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7A083B2-DBB5-4BD5-833B-07430C6ED49E}"/>
              </a:ext>
            </a:extLst>
          </p:cNvPr>
          <p:cNvSpPr/>
          <p:nvPr/>
        </p:nvSpPr>
        <p:spPr>
          <a:xfrm>
            <a:off x="9335566" y="482415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73B54D-E8D5-40DE-AE49-56F1F63B597A}"/>
              </a:ext>
            </a:extLst>
          </p:cNvPr>
          <p:cNvSpPr/>
          <p:nvPr/>
        </p:nvSpPr>
        <p:spPr>
          <a:xfrm>
            <a:off x="9290561" y="500417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FD7B121-8036-4B20-8238-9DD7277B10A9}"/>
              </a:ext>
            </a:extLst>
          </p:cNvPr>
          <p:cNvSpPr/>
          <p:nvPr/>
        </p:nvSpPr>
        <p:spPr>
          <a:xfrm>
            <a:off x="9245576" y="518419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2ED5574-D4C7-46F0-ABA8-87A53C2F3749}"/>
              </a:ext>
            </a:extLst>
          </p:cNvPr>
          <p:cNvSpPr/>
          <p:nvPr/>
        </p:nvSpPr>
        <p:spPr>
          <a:xfrm>
            <a:off x="9290561" y="536423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245A25C-7CD6-4D50-A1A4-91D38E09459F}"/>
              </a:ext>
            </a:extLst>
          </p:cNvPr>
          <p:cNvSpPr/>
          <p:nvPr/>
        </p:nvSpPr>
        <p:spPr>
          <a:xfrm>
            <a:off x="9290561" y="590429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1107A9B-5E00-4149-B327-2A7CC136A008}"/>
              </a:ext>
            </a:extLst>
          </p:cNvPr>
          <p:cNvSpPr/>
          <p:nvPr/>
        </p:nvSpPr>
        <p:spPr>
          <a:xfrm>
            <a:off x="9605596" y="5563089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B0A813-2AC4-4380-96A4-B2B30602E2AF}"/>
              </a:ext>
            </a:extLst>
          </p:cNvPr>
          <p:cNvSpPr/>
          <p:nvPr/>
        </p:nvSpPr>
        <p:spPr>
          <a:xfrm>
            <a:off x="9695626" y="5733682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032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7757906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Ärgernisse bei aktueller </a:t>
            </a:r>
            <a:r>
              <a:rPr lang="de-AT" dirty="0" err="1"/>
              <a:t>wohnsituation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Nach wie vor, sind die Top 3 der Ärgernisse in der Wohnsituation Lärm durch Nachbarn, Hohe Miete/ Betriebskosten und zu wenig Wohnraum, wobei Lärm durch Nachbarn aktuell etwas häufiger angeführt wird.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F4: Sie sehen im Folgenden einige (mögliche) Aspekte einer Wohnsituation. Über welche davon ärgern Sie sich bei Ihrer Wohnsituation?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graphicFrame>
        <p:nvGraphicFramePr>
          <p:cNvPr id="14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2586246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15318D-8F72-4505-AB00-C13D61335B44}"/>
              </a:ext>
            </a:extLst>
          </p:cNvPr>
          <p:cNvCxnSpPr>
            <a:cxnSpLocks/>
          </p:cNvCxnSpPr>
          <p:nvPr/>
        </p:nvCxnSpPr>
        <p:spPr>
          <a:xfrm>
            <a:off x="469581" y="5589240"/>
            <a:ext cx="8187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45F88D35-033C-439F-82A8-5731CDB91306}"/>
              </a:ext>
            </a:extLst>
          </p:cNvPr>
          <p:cNvCxnSpPr>
            <a:cxnSpLocks/>
          </p:cNvCxnSpPr>
          <p:nvPr/>
        </p:nvCxnSpPr>
        <p:spPr>
          <a:xfrm>
            <a:off x="469581" y="4824155"/>
            <a:ext cx="8187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BB2328-0FAB-4AB5-9BDE-239B1FADB330}"/>
              </a:ext>
            </a:extLst>
          </p:cNvPr>
          <p:cNvCxnSpPr>
            <a:cxnSpLocks/>
          </p:cNvCxnSpPr>
          <p:nvPr/>
        </p:nvCxnSpPr>
        <p:spPr>
          <a:xfrm>
            <a:off x="469581" y="3975965"/>
            <a:ext cx="8187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055CE5F2-0B0C-46DE-A795-116E9C88BF57}"/>
              </a:ext>
            </a:extLst>
          </p:cNvPr>
          <p:cNvCxnSpPr>
            <a:cxnSpLocks/>
          </p:cNvCxnSpPr>
          <p:nvPr/>
        </p:nvCxnSpPr>
        <p:spPr>
          <a:xfrm>
            <a:off x="469581" y="3142540"/>
            <a:ext cx="8187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3C49024-33F8-4146-8D14-85A0D2255F61}"/>
              </a:ext>
            </a:extLst>
          </p:cNvPr>
          <p:cNvCxnSpPr>
            <a:cxnSpLocks/>
          </p:cNvCxnSpPr>
          <p:nvPr/>
        </p:nvCxnSpPr>
        <p:spPr>
          <a:xfrm>
            <a:off x="469581" y="2318640"/>
            <a:ext cx="8187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7968B28-A1A9-42EB-A4C4-53BD96D6757D}"/>
              </a:ext>
            </a:extLst>
          </p:cNvPr>
          <p:cNvSpPr txBox="1"/>
          <p:nvPr/>
        </p:nvSpPr>
        <p:spPr>
          <a:xfrm>
            <a:off x="5465136" y="267117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GB"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de-AT" sz="1400" b="1" dirty="0" err="1">
                <a:solidFill>
                  <a:schemeClr val="tx1"/>
                </a:solidFill>
                <a:latin typeface="+mj-lt"/>
                <a:cs typeface="+mn-cs"/>
              </a:rPr>
              <a:t>n.e</a:t>
            </a:r>
            <a:r>
              <a:rPr lang="de-AT" sz="1400" b="1" dirty="0">
                <a:solidFill>
                  <a:schemeClr val="tx1"/>
                </a:solidFill>
                <a:latin typeface="+mj-lt"/>
                <a:cs typeface="+mn-cs"/>
              </a:rPr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593F2BE-7776-4CCA-BE6E-CC61FA577C47}"/>
              </a:ext>
            </a:extLst>
          </p:cNvPr>
          <p:cNvSpPr txBox="1"/>
          <p:nvPr/>
        </p:nvSpPr>
        <p:spPr>
          <a:xfrm>
            <a:off x="5465136" y="474140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GB"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de-AT" sz="1400" b="1" dirty="0" err="1">
                <a:solidFill>
                  <a:schemeClr val="tx1"/>
                </a:solidFill>
                <a:latin typeface="+mj-lt"/>
                <a:cs typeface="+mn-cs"/>
              </a:rPr>
              <a:t>n.e</a:t>
            </a:r>
            <a:r>
              <a:rPr lang="de-AT" sz="1400" b="1" dirty="0">
                <a:solidFill>
                  <a:schemeClr val="tx1"/>
                </a:solidFill>
                <a:latin typeface="+mj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81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br>
              <a:rPr lang="de-AT" dirty="0"/>
            </a:br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Belastung durch aktuelle wohnkosten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700" dirty="0"/>
              <a:t>Aktuell zeigt sich eine leichte Verschiebung von „eher nicht belastet“ in Richtung „eher belastet“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F5: Wie sehr fühlen Sie sich durch Ihre aktuellen Wohnkosten belastet?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35" name="GRAPH_01">
            <a:extLst>
              <a:ext uri="{FF2B5EF4-FFF2-40B4-BE49-F238E27FC236}">
                <a16:creationId xmlns:a16="http://schemas.microsoft.com/office/drawing/2014/main" id="{974B6A7C-5F55-4EFC-800E-6CE92613F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521858"/>
              </p:ext>
            </p:extLst>
          </p:nvPr>
        </p:nvGraphicFramePr>
        <p:xfrm>
          <a:off x="191320" y="1358771"/>
          <a:ext cx="10163806" cy="462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 17">
            <a:extLst>
              <a:ext uri="{FF2B5EF4-FFF2-40B4-BE49-F238E27FC236}">
                <a16:creationId xmlns:a16="http://schemas.microsoft.com/office/drawing/2014/main" id="{A6C3F6ED-5DD0-4264-83F6-81D20ED852C8}"/>
              </a:ext>
            </a:extLst>
          </p:cNvPr>
          <p:cNvSpPr/>
          <p:nvPr/>
        </p:nvSpPr>
        <p:spPr>
          <a:xfrm>
            <a:off x="10280671" y="1519187"/>
            <a:ext cx="1178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Mittelwerte</a:t>
            </a:r>
          </a:p>
        </p:txBody>
      </p:sp>
      <p:graphicFrame>
        <p:nvGraphicFramePr>
          <p:cNvPr id="46" name="TABLE_01">
            <a:extLst>
              <a:ext uri="{FF2B5EF4-FFF2-40B4-BE49-F238E27FC236}">
                <a16:creationId xmlns:a16="http://schemas.microsoft.com/office/drawing/2014/main" id="{6DB724EA-7C17-4242-9ADF-DE9CC7D9C21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306343"/>
              </p:ext>
            </p:extLst>
          </p:nvPr>
        </p:nvGraphicFramePr>
        <p:xfrm>
          <a:off x="10475123" y="1943822"/>
          <a:ext cx="838091" cy="3883834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D6DFBE4-5D8F-4446-9E4D-264A9269FEA7}"/>
              </a:ext>
            </a:extLst>
          </p:cNvPr>
          <p:cNvSpPr txBox="1"/>
          <p:nvPr/>
        </p:nvSpPr>
        <p:spPr>
          <a:xfrm>
            <a:off x="5006052" y="1411033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1400" b="0" i="0" u="none" strike="noStrike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pPr>
            <a:r>
              <a:rPr lang="de-AT" sz="1400" b="1" dirty="0">
                <a:solidFill>
                  <a:srgbClr val="4D4D4D"/>
                </a:solidFill>
                <a:latin typeface="+mn-lt"/>
                <a:cs typeface="+mn-cs"/>
              </a:rPr>
              <a:t>Ich fühle mich ***</a:t>
            </a:r>
          </a:p>
        </p:txBody>
      </p:sp>
    </p:spTree>
    <p:extLst>
      <p:ext uri="{BB962C8B-B14F-4D97-AF65-F5344CB8AC3E}">
        <p14:creationId xmlns:p14="http://schemas.microsoft.com/office/powerpoint/2010/main" val="259681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Belastung durch aktuelle wohnkosten</a:t>
            </a:r>
            <a:br>
              <a:rPr lang="de-AT" dirty="0"/>
            </a:br>
            <a:r>
              <a:rPr lang="de-AT" dirty="0"/>
              <a:t>(Überhaupt/eher nicht)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Gut 6 von 10 fühlen sich durch ihre aktuellen Wohnkosten nicht belastet. Insbesondere Personen die im Eigentum bzw. in einem Haus leben, fühlen sich (eher) nicht belastet.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– Überhaupt &amp; eher nicht belastet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308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17"/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Mittelwert:</a:t>
            </a:r>
          </a:p>
        </p:txBody>
      </p:sp>
      <p:sp>
        <p:nvSpPr>
          <p:cNvPr id="26" name="TEXT_03"/>
          <p:cNvSpPr txBox="1"/>
          <p:nvPr/>
        </p:nvSpPr>
        <p:spPr>
          <a:xfrm>
            <a:off x="390733" y="5703060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F5: Wie sehr fühlen Sie sich durch Ihre aktuellen Wohnkosten belastet?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9483603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41" name="GRAPH_02">
            <a:extLst>
              <a:ext uri="{FF2B5EF4-FFF2-40B4-BE49-F238E27FC236}">
                <a16:creationId xmlns:a16="http://schemas.microsoft.com/office/drawing/2014/main" id="{C83D819A-4F4B-4BAE-893E-FD1659BB208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673502"/>
              </p:ext>
            </p:extLst>
          </p:nvPr>
        </p:nvGraphicFramePr>
        <p:xfrm>
          <a:off x="5431792" y="1673804"/>
          <a:ext cx="6843297" cy="446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GRAPH_01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05410255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_0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51601381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2,2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108">
            <a:extLst>
              <a:ext uri="{FF2B5EF4-FFF2-40B4-BE49-F238E27FC236}">
                <a16:creationId xmlns:a16="http://schemas.microsoft.com/office/drawing/2014/main" id="{13E5577B-5903-4BAB-9AC3-CF36DC8017F9}"/>
              </a:ext>
            </a:extLst>
          </p:cNvPr>
          <p:cNvCxnSpPr>
            <a:cxnSpLocks/>
          </p:cNvCxnSpPr>
          <p:nvPr/>
        </p:nvCxnSpPr>
        <p:spPr>
          <a:xfrm>
            <a:off x="6311086" y="1898297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8">
            <a:extLst>
              <a:ext uri="{FF2B5EF4-FFF2-40B4-BE49-F238E27FC236}">
                <a16:creationId xmlns:a16="http://schemas.microsoft.com/office/drawing/2014/main" id="{68B226A7-93F3-4862-9D96-2DE288A390F0}"/>
              </a:ext>
            </a:extLst>
          </p:cNvPr>
          <p:cNvCxnSpPr>
            <a:cxnSpLocks/>
          </p:cNvCxnSpPr>
          <p:nvPr/>
        </p:nvCxnSpPr>
        <p:spPr>
          <a:xfrm>
            <a:off x="6311086" y="2259130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08">
            <a:extLst>
              <a:ext uri="{FF2B5EF4-FFF2-40B4-BE49-F238E27FC236}">
                <a16:creationId xmlns:a16="http://schemas.microsoft.com/office/drawing/2014/main" id="{666B41AC-5BD5-4D29-A845-AE313F772CF3}"/>
              </a:ext>
            </a:extLst>
          </p:cNvPr>
          <p:cNvCxnSpPr>
            <a:cxnSpLocks/>
          </p:cNvCxnSpPr>
          <p:nvPr/>
        </p:nvCxnSpPr>
        <p:spPr>
          <a:xfrm>
            <a:off x="6311086" y="2807983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08">
            <a:extLst>
              <a:ext uri="{FF2B5EF4-FFF2-40B4-BE49-F238E27FC236}">
                <a16:creationId xmlns:a16="http://schemas.microsoft.com/office/drawing/2014/main" id="{B0F6CC05-9990-455E-951F-C72D0C5981C4}"/>
              </a:ext>
            </a:extLst>
          </p:cNvPr>
          <p:cNvCxnSpPr>
            <a:cxnSpLocks/>
          </p:cNvCxnSpPr>
          <p:nvPr/>
        </p:nvCxnSpPr>
        <p:spPr>
          <a:xfrm>
            <a:off x="6311086" y="3168023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08">
            <a:extLst>
              <a:ext uri="{FF2B5EF4-FFF2-40B4-BE49-F238E27FC236}">
                <a16:creationId xmlns:a16="http://schemas.microsoft.com/office/drawing/2014/main" id="{A90F8AA0-3826-41CB-9D72-9E0C8B7F54F2}"/>
              </a:ext>
            </a:extLst>
          </p:cNvPr>
          <p:cNvCxnSpPr>
            <a:cxnSpLocks/>
          </p:cNvCxnSpPr>
          <p:nvPr/>
        </p:nvCxnSpPr>
        <p:spPr>
          <a:xfrm>
            <a:off x="6311086" y="4076916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E04ACA7-E569-446E-98CD-7205A8665A00}"/>
              </a:ext>
            </a:extLst>
          </p:cNvPr>
          <p:cNvGrpSpPr/>
          <p:nvPr/>
        </p:nvGrpSpPr>
        <p:grpSpPr>
          <a:xfrm>
            <a:off x="6318093" y="1871671"/>
            <a:ext cx="613705" cy="2546618"/>
            <a:chOff x="6318093" y="1871671"/>
            <a:chExt cx="613705" cy="2546618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92F94F77-A5B3-4041-A52A-0D62FD0E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62" y="1871671"/>
              <a:ext cx="415259" cy="415259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6782AD89-FF52-4F6A-9073-D7A11FC4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318093" y="2331033"/>
              <a:ext cx="613705" cy="366633"/>
            </a:xfrm>
            <a:prstGeom prst="rect">
              <a:avLst/>
            </a:prstGeom>
          </p:spPr>
        </p:pic>
        <p:pic>
          <p:nvPicPr>
            <p:cNvPr id="72" name="Picture 4" descr="Bildergebnis für piktogramm bildung">
              <a:extLst>
                <a:ext uri="{FF2B5EF4-FFF2-40B4-BE49-F238E27FC236}">
                  <a16:creationId xmlns:a16="http://schemas.microsoft.com/office/drawing/2014/main" id="{5742F05D-DB24-40A3-A2F9-32080ECBD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52496" y="2856350"/>
              <a:ext cx="327309" cy="2576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3CDD1875-75AC-45F4-8116-74B4C518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93" y="2848174"/>
              <a:ext cx="234403" cy="234402"/>
            </a:xfrm>
            <a:prstGeom prst="rect">
              <a:avLst/>
            </a:prstGeom>
          </p:spPr>
        </p:pic>
        <p:pic>
          <p:nvPicPr>
            <p:cNvPr id="74" name="Picture 4" descr="Bildergebnis für Österreich Bundesländer">
              <a:extLst>
                <a:ext uri="{FF2B5EF4-FFF2-40B4-BE49-F238E27FC236}">
                  <a16:creationId xmlns:a16="http://schemas.microsoft.com/office/drawing/2014/main" id="{65BF8FBF-2DAC-4084-86CB-AA7C10700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93" y="3383994"/>
              <a:ext cx="591724" cy="3299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Grafik 74" descr="Gruppe von Personen">
              <a:extLst>
                <a:ext uri="{FF2B5EF4-FFF2-40B4-BE49-F238E27FC236}">
                  <a16:creationId xmlns:a16="http://schemas.microsoft.com/office/drawing/2014/main" id="{BAB0C43F-98B2-4FF9-9C5F-327675DF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25893" y="4091016"/>
              <a:ext cx="327273" cy="327273"/>
            </a:xfrm>
            <a:prstGeom prst="rect">
              <a:avLst/>
            </a:prstGeom>
          </p:spPr>
        </p:pic>
      </p:grpSp>
      <p:cxnSp>
        <p:nvCxnSpPr>
          <p:cNvPr id="76" name="Straight Connector 108">
            <a:extLst>
              <a:ext uri="{FF2B5EF4-FFF2-40B4-BE49-F238E27FC236}">
                <a16:creationId xmlns:a16="http://schemas.microsoft.com/office/drawing/2014/main" id="{0823D303-AD68-4143-93BA-47B0E1628DA7}"/>
              </a:ext>
            </a:extLst>
          </p:cNvPr>
          <p:cNvCxnSpPr>
            <a:cxnSpLocks/>
          </p:cNvCxnSpPr>
          <p:nvPr/>
        </p:nvCxnSpPr>
        <p:spPr>
          <a:xfrm>
            <a:off x="6311086" y="4626029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96BC641-4F37-4885-845D-B92AADBAB0F0}"/>
              </a:ext>
            </a:extLst>
          </p:cNvPr>
          <p:cNvSpPr txBox="1"/>
          <p:nvPr/>
        </p:nvSpPr>
        <p:spPr>
          <a:xfrm>
            <a:off x="2245343" y="2788725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AT" sz="1100" dirty="0">
                <a:solidFill>
                  <a:schemeClr val="tx1"/>
                </a:solidFill>
                <a:latin typeface="+mn-lt"/>
                <a:cs typeface="+mn-cs"/>
              </a:rPr>
              <a:t>Fühle mich ***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FB9F093-A188-414D-B2FC-98A623D1199D}"/>
              </a:ext>
            </a:extLst>
          </p:cNvPr>
          <p:cNvSpPr txBox="1"/>
          <p:nvPr/>
        </p:nvSpPr>
        <p:spPr>
          <a:xfrm rot="16200000">
            <a:off x="5840908" y="5329434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7022CB4E-7128-4EAC-A45D-FC4709ADED92}"/>
              </a:ext>
            </a:extLst>
          </p:cNvPr>
          <p:cNvGrpSpPr/>
          <p:nvPr/>
        </p:nvGrpSpPr>
        <p:grpSpPr>
          <a:xfrm>
            <a:off x="4179041" y="6051596"/>
            <a:ext cx="1746153" cy="305479"/>
            <a:chOff x="5519183" y="5634245"/>
            <a:chExt cx="1746153" cy="305479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B8A5B02-4C67-4162-8CEB-C4940057B388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ACBAADC1-151E-49F7-8DA0-784223073419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B4017CF-4778-4C96-B9C8-B6B3F32BCBE1}"/>
              </a:ext>
            </a:extLst>
          </p:cNvPr>
          <p:cNvGrpSpPr/>
          <p:nvPr/>
        </p:nvGrpSpPr>
        <p:grpSpPr>
          <a:xfrm>
            <a:off x="6082700" y="6051596"/>
            <a:ext cx="1884256" cy="305479"/>
            <a:chOff x="5519183" y="5930261"/>
            <a:chExt cx="1884256" cy="305479"/>
          </a:xfrm>
        </p:grpSpPr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4429C2F5-9564-4C9A-A623-C765E46FF511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1E00A9D2-EEA3-415E-B1CD-0001EA783D8F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5BE796DB-7905-49F6-8175-834694666B2B}"/>
              </a:ext>
            </a:extLst>
          </p:cNvPr>
          <p:cNvSpPr/>
          <p:nvPr/>
        </p:nvSpPr>
        <p:spPr>
          <a:xfrm>
            <a:off x="9821214" y="4454708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8D85DC-8BE4-4024-804A-4C1AFC4C9A42}"/>
              </a:ext>
            </a:extLst>
          </p:cNvPr>
          <p:cNvSpPr/>
          <p:nvPr/>
        </p:nvSpPr>
        <p:spPr>
          <a:xfrm>
            <a:off x="10190661" y="410407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CB488A-0DDD-4AF8-9EE3-10FFA058E1F2}"/>
              </a:ext>
            </a:extLst>
          </p:cNvPr>
          <p:cNvSpPr/>
          <p:nvPr/>
        </p:nvSpPr>
        <p:spPr>
          <a:xfrm>
            <a:off x="10325676" y="464413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24AABD-402F-4A8D-9653-463E254E3C01}"/>
              </a:ext>
            </a:extLst>
          </p:cNvPr>
          <p:cNvSpPr/>
          <p:nvPr/>
        </p:nvSpPr>
        <p:spPr>
          <a:xfrm>
            <a:off x="10235686" y="554425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903710-67DA-48B3-928D-839362CC7598}"/>
              </a:ext>
            </a:extLst>
          </p:cNvPr>
          <p:cNvSpPr/>
          <p:nvPr/>
        </p:nvSpPr>
        <p:spPr>
          <a:xfrm>
            <a:off x="10280691" y="572425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E94EA7-02F3-415B-A424-799F40ADECDF}"/>
              </a:ext>
            </a:extLst>
          </p:cNvPr>
          <p:cNvSpPr/>
          <p:nvPr/>
        </p:nvSpPr>
        <p:spPr>
          <a:xfrm>
            <a:off x="9847365" y="5030346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AC78B1E-8F52-4995-A8C4-89F1DA41029F}"/>
              </a:ext>
            </a:extLst>
          </p:cNvPr>
          <p:cNvSpPr/>
          <p:nvPr/>
        </p:nvSpPr>
        <p:spPr>
          <a:xfrm>
            <a:off x="9920631" y="5193622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EA0153-539C-493A-92A3-9852BD0921C9}"/>
              </a:ext>
            </a:extLst>
          </p:cNvPr>
          <p:cNvSpPr/>
          <p:nvPr/>
        </p:nvSpPr>
        <p:spPr>
          <a:xfrm>
            <a:off x="9885053" y="536423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C295E21-55AC-4198-97DA-39F7BE46BC96}"/>
              </a:ext>
            </a:extLst>
          </p:cNvPr>
          <p:cNvSpPr/>
          <p:nvPr/>
        </p:nvSpPr>
        <p:spPr>
          <a:xfrm>
            <a:off x="9930058" y="5913722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052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Belastung durch aktuelle wohnkosten (Eher/sehr)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37% der Befragten fühlen sich durch die aktuellen Wohnkosten sehr oder eher belastet, insbesondere jene, die in einer Großstadt oder in einer (gemieteten bzw. Genossenschafts-)Wohnung leben.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2" y="1432018"/>
            <a:ext cx="5759252" cy="252826"/>
            <a:chOff x="5263772" y="1126200"/>
            <a:chExt cx="3268667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– Eher &amp; sehr belastet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2" y="1340768"/>
              <a:ext cx="2022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17"/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Mittelwert:</a:t>
            </a:r>
          </a:p>
        </p:txBody>
      </p:sp>
      <p:sp>
        <p:nvSpPr>
          <p:cNvPr id="26" name="TEXT_03"/>
          <p:cNvSpPr txBox="1"/>
          <p:nvPr/>
        </p:nvSpPr>
        <p:spPr>
          <a:xfrm>
            <a:off x="390733" y="5703060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F5: Wie sehr fühlen Sie sich durch Ihre aktuellen Wohnkosten belastet?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41" name="GRAPH_02">
            <a:extLst>
              <a:ext uri="{FF2B5EF4-FFF2-40B4-BE49-F238E27FC236}">
                <a16:creationId xmlns:a16="http://schemas.microsoft.com/office/drawing/2014/main" id="{C83D819A-4F4B-4BAE-893E-FD1659BB208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1532505"/>
              </p:ext>
            </p:extLst>
          </p:nvPr>
        </p:nvGraphicFramePr>
        <p:xfrm>
          <a:off x="5431792" y="1673804"/>
          <a:ext cx="6843297" cy="446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TABLE_0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2,2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108">
            <a:extLst>
              <a:ext uri="{FF2B5EF4-FFF2-40B4-BE49-F238E27FC236}">
                <a16:creationId xmlns:a16="http://schemas.microsoft.com/office/drawing/2014/main" id="{13E5577B-5903-4BAB-9AC3-CF36DC8017F9}"/>
              </a:ext>
            </a:extLst>
          </p:cNvPr>
          <p:cNvCxnSpPr>
            <a:cxnSpLocks/>
          </p:cNvCxnSpPr>
          <p:nvPr/>
        </p:nvCxnSpPr>
        <p:spPr>
          <a:xfrm>
            <a:off x="6311087" y="1898297"/>
            <a:ext cx="43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8">
            <a:extLst>
              <a:ext uri="{FF2B5EF4-FFF2-40B4-BE49-F238E27FC236}">
                <a16:creationId xmlns:a16="http://schemas.microsoft.com/office/drawing/2014/main" id="{68B226A7-93F3-4862-9D96-2DE288A390F0}"/>
              </a:ext>
            </a:extLst>
          </p:cNvPr>
          <p:cNvCxnSpPr>
            <a:cxnSpLocks/>
          </p:cNvCxnSpPr>
          <p:nvPr/>
        </p:nvCxnSpPr>
        <p:spPr>
          <a:xfrm>
            <a:off x="6311087" y="2259130"/>
            <a:ext cx="43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08">
            <a:extLst>
              <a:ext uri="{FF2B5EF4-FFF2-40B4-BE49-F238E27FC236}">
                <a16:creationId xmlns:a16="http://schemas.microsoft.com/office/drawing/2014/main" id="{666B41AC-5BD5-4D29-A845-AE313F772CF3}"/>
              </a:ext>
            </a:extLst>
          </p:cNvPr>
          <p:cNvCxnSpPr>
            <a:cxnSpLocks/>
          </p:cNvCxnSpPr>
          <p:nvPr/>
        </p:nvCxnSpPr>
        <p:spPr>
          <a:xfrm>
            <a:off x="6311087" y="2807983"/>
            <a:ext cx="43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08">
            <a:extLst>
              <a:ext uri="{FF2B5EF4-FFF2-40B4-BE49-F238E27FC236}">
                <a16:creationId xmlns:a16="http://schemas.microsoft.com/office/drawing/2014/main" id="{B0F6CC05-9990-455E-951F-C72D0C5981C4}"/>
              </a:ext>
            </a:extLst>
          </p:cNvPr>
          <p:cNvCxnSpPr>
            <a:cxnSpLocks/>
          </p:cNvCxnSpPr>
          <p:nvPr/>
        </p:nvCxnSpPr>
        <p:spPr>
          <a:xfrm>
            <a:off x="6311087" y="3168023"/>
            <a:ext cx="43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08">
            <a:extLst>
              <a:ext uri="{FF2B5EF4-FFF2-40B4-BE49-F238E27FC236}">
                <a16:creationId xmlns:a16="http://schemas.microsoft.com/office/drawing/2014/main" id="{A90F8AA0-3826-41CB-9D72-9E0C8B7F54F2}"/>
              </a:ext>
            </a:extLst>
          </p:cNvPr>
          <p:cNvCxnSpPr>
            <a:cxnSpLocks/>
          </p:cNvCxnSpPr>
          <p:nvPr/>
        </p:nvCxnSpPr>
        <p:spPr>
          <a:xfrm>
            <a:off x="6311087" y="4076916"/>
            <a:ext cx="43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E04ACA7-E569-446E-98CD-7205A8665A00}"/>
              </a:ext>
            </a:extLst>
          </p:cNvPr>
          <p:cNvGrpSpPr/>
          <p:nvPr/>
        </p:nvGrpSpPr>
        <p:grpSpPr>
          <a:xfrm>
            <a:off x="6318093" y="1871671"/>
            <a:ext cx="613705" cy="2546618"/>
            <a:chOff x="6318093" y="1871671"/>
            <a:chExt cx="613705" cy="2546618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92F94F77-A5B3-4041-A52A-0D62FD0E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62" y="1871671"/>
              <a:ext cx="415259" cy="415259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6782AD89-FF52-4F6A-9073-D7A11FC4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318093" y="2331033"/>
              <a:ext cx="613705" cy="366633"/>
            </a:xfrm>
            <a:prstGeom prst="rect">
              <a:avLst/>
            </a:prstGeom>
          </p:spPr>
        </p:pic>
        <p:pic>
          <p:nvPicPr>
            <p:cNvPr id="72" name="Picture 4" descr="Bildergebnis für piktogramm bildung">
              <a:extLst>
                <a:ext uri="{FF2B5EF4-FFF2-40B4-BE49-F238E27FC236}">
                  <a16:creationId xmlns:a16="http://schemas.microsoft.com/office/drawing/2014/main" id="{5742F05D-DB24-40A3-A2F9-32080ECBD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52496" y="2856350"/>
              <a:ext cx="327309" cy="2576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3CDD1875-75AC-45F4-8116-74B4C518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93" y="2848174"/>
              <a:ext cx="234403" cy="234402"/>
            </a:xfrm>
            <a:prstGeom prst="rect">
              <a:avLst/>
            </a:prstGeom>
          </p:spPr>
        </p:pic>
        <p:pic>
          <p:nvPicPr>
            <p:cNvPr id="74" name="Picture 4" descr="Bildergebnis für Österreich Bundesländer">
              <a:extLst>
                <a:ext uri="{FF2B5EF4-FFF2-40B4-BE49-F238E27FC236}">
                  <a16:creationId xmlns:a16="http://schemas.microsoft.com/office/drawing/2014/main" id="{65BF8FBF-2DAC-4084-86CB-AA7C10700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93" y="3383994"/>
              <a:ext cx="591724" cy="3299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Grafik 74" descr="Gruppe von Personen">
              <a:extLst>
                <a:ext uri="{FF2B5EF4-FFF2-40B4-BE49-F238E27FC236}">
                  <a16:creationId xmlns:a16="http://schemas.microsoft.com/office/drawing/2014/main" id="{BAB0C43F-98B2-4FF9-9C5F-327675DF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25893" y="4091016"/>
              <a:ext cx="327273" cy="327273"/>
            </a:xfrm>
            <a:prstGeom prst="rect">
              <a:avLst/>
            </a:prstGeom>
          </p:spPr>
        </p:pic>
      </p:grpSp>
      <p:cxnSp>
        <p:nvCxnSpPr>
          <p:cNvPr id="76" name="Straight Connector 108">
            <a:extLst>
              <a:ext uri="{FF2B5EF4-FFF2-40B4-BE49-F238E27FC236}">
                <a16:creationId xmlns:a16="http://schemas.microsoft.com/office/drawing/2014/main" id="{0823D303-AD68-4143-93BA-47B0E1628DA7}"/>
              </a:ext>
            </a:extLst>
          </p:cNvPr>
          <p:cNvCxnSpPr>
            <a:cxnSpLocks/>
          </p:cNvCxnSpPr>
          <p:nvPr/>
        </p:nvCxnSpPr>
        <p:spPr>
          <a:xfrm>
            <a:off x="6311087" y="4626029"/>
            <a:ext cx="43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96BC641-4F37-4885-845D-B92AADBAB0F0}"/>
              </a:ext>
            </a:extLst>
          </p:cNvPr>
          <p:cNvSpPr txBox="1"/>
          <p:nvPr/>
        </p:nvSpPr>
        <p:spPr>
          <a:xfrm>
            <a:off x="2245343" y="2788725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AT" sz="1100" dirty="0">
                <a:solidFill>
                  <a:schemeClr val="tx1"/>
                </a:solidFill>
                <a:latin typeface="+mn-lt"/>
                <a:cs typeface="+mn-cs"/>
              </a:rPr>
              <a:t>Fühle mich ***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FB9F093-A188-414D-B2FC-98A623D1199D}"/>
              </a:ext>
            </a:extLst>
          </p:cNvPr>
          <p:cNvSpPr txBox="1"/>
          <p:nvPr/>
        </p:nvSpPr>
        <p:spPr>
          <a:xfrm rot="16200000">
            <a:off x="5840908" y="5329434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032CD7B-169B-4436-8ABD-BEF0FC9CA44E}"/>
              </a:ext>
            </a:extLst>
          </p:cNvPr>
          <p:cNvGrpSpPr/>
          <p:nvPr/>
        </p:nvGrpSpPr>
        <p:grpSpPr>
          <a:xfrm>
            <a:off x="4179041" y="6051596"/>
            <a:ext cx="1746153" cy="305479"/>
            <a:chOff x="5519183" y="5634245"/>
            <a:chExt cx="1746153" cy="305479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E4FFA13E-82E9-4E21-AB86-299815B778A8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D6F4922D-8A04-4A3B-B660-5A1E3FA67866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AB9230A-9B86-43F5-B09B-AB46C85C9E1F}"/>
              </a:ext>
            </a:extLst>
          </p:cNvPr>
          <p:cNvGrpSpPr/>
          <p:nvPr/>
        </p:nvGrpSpPr>
        <p:grpSpPr>
          <a:xfrm>
            <a:off x="6082700" y="6051596"/>
            <a:ext cx="1884256" cy="305479"/>
            <a:chOff x="5519183" y="5930261"/>
            <a:chExt cx="1884256" cy="305479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22C0B100-4F27-46B2-B049-600A0028FC71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DBAF453B-659C-4A97-8D14-EF87EC5A77CC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3" name="GRAPH_01">
            <a:extLst>
              <a:ext uri="{FF2B5EF4-FFF2-40B4-BE49-F238E27FC236}">
                <a16:creationId xmlns:a16="http://schemas.microsoft.com/office/drawing/2014/main" id="{43F0C6BF-E5AC-4E71-9251-C64F076A4E9E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07319952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EC640C68-E11F-46FC-B188-157BCE2FC9D7}"/>
              </a:ext>
            </a:extLst>
          </p:cNvPr>
          <p:cNvSpPr/>
          <p:nvPr/>
        </p:nvSpPr>
        <p:spPr>
          <a:xfrm>
            <a:off x="9470581" y="410407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4703AB-F9A6-4043-AFCC-B287C5727FE5}"/>
              </a:ext>
            </a:extLst>
          </p:cNvPr>
          <p:cNvSpPr/>
          <p:nvPr/>
        </p:nvSpPr>
        <p:spPr>
          <a:xfrm>
            <a:off x="9875626" y="446413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8E632A-D45F-4FDB-B7C4-3174F5143C9A}"/>
              </a:ext>
            </a:extLst>
          </p:cNvPr>
          <p:cNvSpPr/>
          <p:nvPr/>
        </p:nvSpPr>
        <p:spPr>
          <a:xfrm>
            <a:off x="9399425" y="464415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5F30ED-627B-4B42-B3D9-989504BB7B9E}"/>
              </a:ext>
            </a:extLst>
          </p:cNvPr>
          <p:cNvSpPr/>
          <p:nvPr/>
        </p:nvSpPr>
        <p:spPr>
          <a:xfrm>
            <a:off x="9470581" y="554425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7D2196-6B13-40FF-9EB0-3AA73C01C873}"/>
              </a:ext>
            </a:extLst>
          </p:cNvPr>
          <p:cNvSpPr/>
          <p:nvPr/>
        </p:nvSpPr>
        <p:spPr>
          <a:xfrm>
            <a:off x="9416149" y="572425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0218990-ACA7-4089-846F-D75EB8F53B86}"/>
              </a:ext>
            </a:extLst>
          </p:cNvPr>
          <p:cNvSpPr/>
          <p:nvPr/>
        </p:nvSpPr>
        <p:spPr>
          <a:xfrm>
            <a:off x="9868329" y="500417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C5EE5B-1C00-42AE-9DB5-37AC7CB87508}"/>
              </a:ext>
            </a:extLst>
          </p:cNvPr>
          <p:cNvSpPr/>
          <p:nvPr/>
        </p:nvSpPr>
        <p:spPr>
          <a:xfrm>
            <a:off x="9785616" y="5193642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0ABD970-5894-46ED-AC75-6E2EE7B55526}"/>
              </a:ext>
            </a:extLst>
          </p:cNvPr>
          <p:cNvSpPr/>
          <p:nvPr/>
        </p:nvSpPr>
        <p:spPr>
          <a:xfrm>
            <a:off x="9813897" y="5380959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0288383-B4F0-4231-8FAD-F90501BA6880}"/>
              </a:ext>
            </a:extLst>
          </p:cNvPr>
          <p:cNvSpPr/>
          <p:nvPr/>
        </p:nvSpPr>
        <p:spPr>
          <a:xfrm>
            <a:off x="9785616" y="590429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887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7405106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Relevanz von Kriterien bei der Wohnungs-/Haus Wahl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>
          <a:xfrm>
            <a:off x="369551" y="900001"/>
            <a:ext cx="11820862" cy="304691"/>
          </a:xfrm>
        </p:spPr>
        <p:txBody>
          <a:bodyPr/>
          <a:lstStyle/>
          <a:p>
            <a:r>
              <a:rPr lang="de-AT" dirty="0"/>
              <a:t>Für 28% ist aktuell ein Balkon oder eine Terrasse ein sehr wichtiges Kriterium für oder gegen ein(e) Wohnung/Haus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137275"/>
            <a:ext cx="7679000" cy="179388"/>
          </a:xfrm>
        </p:spPr>
        <p:txBody>
          <a:bodyPr/>
          <a:lstStyle/>
          <a:p>
            <a:r>
              <a:rPr lang="de-AT" sz="1000" dirty="0"/>
              <a:t>F6: Wie wichtig sind für Sie die folgenden Kriterien bei der Wahl einer Wohnung/eines Hauses (egal ob Miete oder Eigentum)? Bitte wählen Sie die 3 Kriterien aus, die für Sie am wichtigsten sind.			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graphicFrame>
        <p:nvGraphicFramePr>
          <p:cNvPr id="14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7119592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2218478-BA44-4586-BCAF-8E5D3EE7EE2E}"/>
              </a:ext>
            </a:extLst>
          </p:cNvPr>
          <p:cNvSpPr txBox="1"/>
          <p:nvPr/>
        </p:nvSpPr>
        <p:spPr>
          <a:xfrm>
            <a:off x="5510141" y="2258870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GB"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de-AT" sz="1400" b="1" dirty="0" err="1">
                <a:solidFill>
                  <a:schemeClr val="tx1"/>
                </a:solidFill>
                <a:latin typeface="+mj-lt"/>
                <a:cs typeface="+mn-cs"/>
              </a:rPr>
              <a:t>n.e</a:t>
            </a:r>
            <a:r>
              <a:rPr lang="de-AT" sz="1400" b="1" dirty="0">
                <a:solidFill>
                  <a:schemeClr val="tx1"/>
                </a:solidFill>
                <a:latin typeface="+mj-lt"/>
                <a:cs typeface="+mn-cs"/>
              </a:rPr>
              <a:t>.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42854064-2B38-4878-9452-5C90B8AC30D9}"/>
              </a:ext>
            </a:extLst>
          </p:cNvPr>
          <p:cNvCxnSpPr>
            <a:cxnSpLocks/>
          </p:cNvCxnSpPr>
          <p:nvPr/>
        </p:nvCxnSpPr>
        <p:spPr>
          <a:xfrm>
            <a:off x="1009641" y="2339355"/>
            <a:ext cx="7947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0C94492-FFAD-4988-B61E-697E5DE32B42}"/>
              </a:ext>
            </a:extLst>
          </p:cNvPr>
          <p:cNvCxnSpPr>
            <a:cxnSpLocks/>
          </p:cNvCxnSpPr>
          <p:nvPr/>
        </p:nvCxnSpPr>
        <p:spPr>
          <a:xfrm>
            <a:off x="1009641" y="3203975"/>
            <a:ext cx="7947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972A055-8450-45A1-8BAE-E6090CC15C55}"/>
              </a:ext>
            </a:extLst>
          </p:cNvPr>
          <p:cNvCxnSpPr>
            <a:cxnSpLocks/>
          </p:cNvCxnSpPr>
          <p:nvPr/>
        </p:nvCxnSpPr>
        <p:spPr>
          <a:xfrm>
            <a:off x="1009641" y="4059070"/>
            <a:ext cx="7947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E9CEA9B-B033-4C21-9C47-C1B4C0FAB14B}"/>
              </a:ext>
            </a:extLst>
          </p:cNvPr>
          <p:cNvCxnSpPr>
            <a:cxnSpLocks/>
          </p:cNvCxnSpPr>
          <p:nvPr/>
        </p:nvCxnSpPr>
        <p:spPr>
          <a:xfrm>
            <a:off x="1009641" y="5193720"/>
            <a:ext cx="7947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D3E9400-4B18-4129-9350-0D5DCFE3D082}"/>
              </a:ext>
            </a:extLst>
          </p:cNvPr>
          <p:cNvSpPr txBox="1"/>
          <p:nvPr/>
        </p:nvSpPr>
        <p:spPr>
          <a:xfrm>
            <a:off x="6410241" y="554423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dirty="0">
                <a:solidFill>
                  <a:schemeClr val="tx1"/>
                </a:solidFill>
                <a:latin typeface="+mn-lt"/>
              </a:rPr>
              <a:t>Achtung! Vergleich nur zur Veranschaulichung! </a:t>
            </a:r>
            <a:br>
              <a:rPr lang="de-AT" sz="1000" dirty="0">
                <a:solidFill>
                  <a:schemeClr val="tx1"/>
                </a:solidFill>
                <a:latin typeface="+mn-lt"/>
              </a:rPr>
            </a:br>
            <a:r>
              <a:rPr lang="de-AT" sz="1000" dirty="0">
                <a:solidFill>
                  <a:schemeClr val="tx1"/>
                </a:solidFill>
                <a:latin typeface="+mn-lt"/>
              </a:rPr>
              <a:t>Aufgrund des neuen Items werden die andern seltener zugeordnet.</a:t>
            </a:r>
          </a:p>
        </p:txBody>
      </p:sp>
    </p:spTree>
    <p:extLst>
      <p:ext uri="{BB962C8B-B14F-4D97-AF65-F5344CB8AC3E}">
        <p14:creationId xmlns:p14="http://schemas.microsoft.com/office/powerpoint/2010/main" val="156187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Eignung der aktuellen Wohnung für pflegebedürftige</a:t>
            </a:r>
            <a:endParaRPr lang="de-AT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>
          <a:xfrm>
            <a:off x="369551" y="900002"/>
            <a:ext cx="11820862" cy="354464"/>
          </a:xfrm>
        </p:spPr>
        <p:txBody>
          <a:bodyPr/>
          <a:lstStyle/>
          <a:p>
            <a:r>
              <a:rPr lang="de-DE" dirty="0"/>
              <a:t>Aktuell geben etwas mehr Befragte an, in einer Wohnung zu wohnen, die </a:t>
            </a:r>
            <a:r>
              <a:rPr lang="de-AT" dirty="0"/>
              <a:t>für Pflegebedürftige geeignet sei, als im Feb.20 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1 (Februar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2 (August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 dirty="0"/>
              <a:t>(Basis: Alle Befragten)</a:t>
            </a:r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F15: Bitte stellen Sie sich jetzt kurz vor, Sie (oder ein anderer Bewohner in Ihrer Wohnung/Ihrem Haus) wären pflegebedürftig bzw. eingeschränkt in Ihrer Mobilität: Wäre die aktuelle Wohnung/das aktuelle Haus dafür ***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730645"/>
              </p:ext>
            </p:extLst>
          </p:nvPr>
        </p:nvGraphicFramePr>
        <p:xfrm>
          <a:off x="107229" y="1862388"/>
          <a:ext cx="7834725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AF17FAF2-A0E2-45D1-9D36-22D22509AB8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95550729"/>
              </p:ext>
            </p:extLst>
          </p:nvPr>
        </p:nvGraphicFramePr>
        <p:xfrm>
          <a:off x="6141754" y="1862388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3470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Eignung der aktuellen Wohnung für pflegebedürftige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 Fünftel der Befragten gibt an, dass die aktuelle Wohnung bereits für Pflegebedürftige geeignet sei. Männer geben überdurchschnittlich häufig an, die Wohnung sei mit leichten Adaptierungen für Pflegebedürftige geeignet 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F15: Bitte stellen Sie sich jetzt kurz vor, Sie (oder ein anderer Bewohner in Ihrer Wohnung/Ihrem Haus) wären pflegebedürftig bzw. eingeschränkt in Ihrer Mobilität: Wäre die aktuelle Wohnung/das aktuelle Haus dafür ***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2144350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2849419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5972398"/>
              </p:ext>
            </p:extLst>
          </p:nvPr>
        </p:nvGraphicFramePr>
        <p:xfrm>
          <a:off x="6239628" y="1673806"/>
          <a:ext cx="5616000" cy="431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795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Bereits 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kleineren Adaptierungen 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größeren Adaptierungen 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Nicht</a:t>
                      </a:r>
                      <a:b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1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1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de-AT" sz="1100" b="1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3810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513752"/>
            <a:ext cx="675075" cy="3345518"/>
            <a:chOff x="6287413" y="1928647"/>
            <a:chExt cx="675075" cy="3345518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68909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59917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4914165"/>
              <a:ext cx="360000" cy="360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1D71DA5-84F7-4991-A330-A80DAF073E00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F72BBC55-E5C9-455F-9908-D0F2F2EED63E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8492B2E6-0DE6-4681-AA8B-FC6C2F07B7A5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E944420-CE94-4322-AD40-BB741BD37720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E3C01F9B-383B-46B6-914F-FF478A29ED9B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A9944D99-0D6E-444D-995D-2C5681D24DB2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10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Eignung der aktuellen </a:t>
            </a:r>
            <a:r>
              <a:rPr lang="de-AT" dirty="0" err="1"/>
              <a:t>wohnung</a:t>
            </a:r>
            <a:r>
              <a:rPr lang="de-AT" dirty="0"/>
              <a:t> für pflegebedürftige </a:t>
            </a:r>
            <a:r>
              <a:rPr lang="de-AT" sz="2000" dirty="0"/>
              <a:t>(2/2)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Personen, die in Mietwohnungen leben, geben häufiger an, dass diese für Pflegebedürftige nicht geeignet sei, wobei Genossenschaftswohnung auch überdurchschnittlich häufig als barrierefrei eingestuft werden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F15: Bitte stellen Sie sich jetzt kurz vor, Sie (oder ein anderer Bewohner in Ihrer Wohnung/Ihrem Haus) wären pflegebedürftig bzw. eingeschränkt in Ihrer Mobilität: Wäre die aktuelle Wohnung/das aktuelle Haus dafür ***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1520967"/>
              </p:ext>
            </p:extLst>
          </p:nvPr>
        </p:nvGraphicFramePr>
        <p:xfrm>
          <a:off x="6239628" y="1673805"/>
          <a:ext cx="5580000" cy="3974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027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Bereits 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kleineren Adaptierungen 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größeren Adaptierungen 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Nicht</a:t>
                      </a:r>
                      <a:b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geeignet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1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89270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16146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99987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92596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50880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67864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71119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46962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2EC48635-8878-457C-8862-B364992AA5F9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81D3CD4-97F6-4DB9-8CC6-B666EAEE97FB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B513B06-185C-47FE-B561-A9B590BBF5F7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2A9D338-90BA-4084-AD74-392AD644D383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1FD8E59-6363-45AA-BAF1-D39AAE25A5CB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5D3413D-6959-4B8C-B2FA-FE3890E01DC0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F8855CF-C040-423E-85FF-2578F42B3C00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6EA32EC0-E174-4313-9BAF-3048021874F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4100524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32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-100" dirty="0"/>
              <a:t>AGENDA</a:t>
            </a:r>
            <a:endParaRPr lang="de-A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42927" indent="-442927">
              <a:spcAft>
                <a:spcPts val="1200"/>
              </a:spcAft>
            </a:pPr>
            <a:r>
              <a:rPr lang="de-AT" sz="2000" dirty="0"/>
              <a:t>Methode &amp; Zielsetzungen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Aktuelle Wohnsituation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b="1" dirty="0">
                <a:solidFill>
                  <a:schemeClr val="tx2"/>
                </a:solidFill>
              </a:rPr>
              <a:t>Erwerbsabsicht/Sanierungsabsicht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Unverzichtbare Ausstattungen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Ideale Wohnsituation</a:t>
            </a:r>
          </a:p>
          <a:p>
            <a:pPr marL="442927" indent="-442927">
              <a:spcAft>
                <a:spcPts val="1200"/>
              </a:spcAft>
            </a:pPr>
            <a:endParaRPr lang="de-AT" sz="2000" dirty="0"/>
          </a:p>
        </p:txBody>
      </p:sp>
      <p:pic>
        <p:nvPicPr>
          <p:cNvPr id="9" name="Bildplatzhalter 1">
            <a:extLst>
              <a:ext uri="{FF2B5EF4-FFF2-40B4-BE49-F238E27FC236}">
                <a16:creationId xmlns:a16="http://schemas.microsoft.com/office/drawing/2014/main" id="{158CBD88-4EC9-40C6-9B8F-5D50983B7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9552"/>
          <a:stretch>
            <a:fillRect/>
          </a:stretch>
        </p:blipFill>
        <p:spPr>
          <a:xfrm>
            <a:off x="383950" y="1450800"/>
            <a:ext cx="3190976" cy="4716000"/>
          </a:xfrm>
          <a:ln>
            <a:solidFill>
              <a:srgbClr val="D1DAD9"/>
            </a:solidFill>
          </a:ln>
        </p:spPr>
      </p:pic>
    </p:spTree>
    <p:extLst>
      <p:ext uri="{BB962C8B-B14F-4D97-AF65-F5344CB8AC3E}">
        <p14:creationId xmlns:p14="http://schemas.microsoft.com/office/powerpoint/2010/main" val="59082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-100" dirty="0"/>
              <a:t>AGENDA</a:t>
            </a:r>
            <a:endParaRPr lang="de-A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42927" indent="-442927">
              <a:spcAft>
                <a:spcPts val="1200"/>
              </a:spcAft>
            </a:pPr>
            <a:r>
              <a:rPr lang="de-AT" sz="2000" b="1" dirty="0">
                <a:solidFill>
                  <a:schemeClr val="tx2"/>
                </a:solidFill>
              </a:rPr>
              <a:t>Methode &amp; Zielsetzungen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Aktuelle Wohnsituation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Erwerbsabsicht/Sanierungsabsicht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Unverzichtbare Ausstattungen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Ideale Wohnsituation</a:t>
            </a:r>
          </a:p>
          <a:p>
            <a:pPr marL="442927" indent="-442927">
              <a:spcAft>
                <a:spcPts val="1200"/>
              </a:spcAft>
            </a:pPr>
            <a:endParaRPr lang="de-AT" sz="2000" dirty="0"/>
          </a:p>
        </p:txBody>
      </p:sp>
      <p:pic>
        <p:nvPicPr>
          <p:cNvPr id="9" name="Bildplatzhalter 1">
            <a:extLst>
              <a:ext uri="{FF2B5EF4-FFF2-40B4-BE49-F238E27FC236}">
                <a16:creationId xmlns:a16="http://schemas.microsoft.com/office/drawing/2014/main" id="{158CBD88-4EC9-40C6-9B8F-5D50983B7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9552"/>
          <a:stretch>
            <a:fillRect/>
          </a:stretch>
        </p:blipFill>
        <p:spPr>
          <a:xfrm>
            <a:off x="383950" y="1450800"/>
            <a:ext cx="3190976" cy="4716000"/>
          </a:xfrm>
          <a:ln>
            <a:solidFill>
              <a:srgbClr val="D1DAD9"/>
            </a:solidFill>
          </a:ln>
        </p:spPr>
      </p:pic>
    </p:spTree>
    <p:extLst>
      <p:ext uri="{BB962C8B-B14F-4D97-AF65-F5344CB8AC3E}">
        <p14:creationId xmlns:p14="http://schemas.microsoft.com/office/powerpoint/2010/main" val="396486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Zukünftig präferierte Wohnlage (mit </a:t>
            </a:r>
            <a:r>
              <a:rPr lang="de-AT" dirty="0" err="1"/>
              <a:t>familie</a:t>
            </a:r>
            <a:r>
              <a:rPr lang="de-AT" dirty="0"/>
              <a:t>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Am Land, aber in Stadtnähe ist die am häufigsten präferierte Wohnlage, insbesondere in Wien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F7: Wenn Sie in die Zukunft blicken, wo möchten Sie (mit Ihrer Familie) leben? 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684565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2280755"/>
              </p:ext>
            </p:extLst>
          </p:nvPr>
        </p:nvGraphicFramePr>
        <p:xfrm>
          <a:off x="6239628" y="1673806"/>
          <a:ext cx="5688000" cy="4311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276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zentral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aber am Stadtrand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aber in Stadtnähe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weg von größeren Städten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558757"/>
            <a:ext cx="675075" cy="3300513"/>
            <a:chOff x="6287413" y="1928647"/>
            <a:chExt cx="675075" cy="330051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68909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59917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4869160"/>
              <a:ext cx="360000" cy="360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95F4FF3-7410-43B6-BCCF-1DD1B08C8474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7ACF0C8C-47BB-4B93-B029-B23F6E905109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310B2763-11AF-433A-86E6-83BBF3265F13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4939C41-9AD4-4CCD-8480-509F85840FEE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DE43105A-43EB-43E8-98BF-29F0EFA1788C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932C15EE-A6BE-4D16-B68D-D72E7F957DB7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68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Zukünftig präferierte Wohnlage (mit </a:t>
            </a:r>
            <a:r>
              <a:rPr lang="de-AT" dirty="0" err="1"/>
              <a:t>familie</a:t>
            </a:r>
            <a:r>
              <a:rPr lang="de-AT" dirty="0"/>
              <a:t>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Am Land, weg von der Stadt, wird besonders häufig von Personen, die in einem Haus im Eigentum wohnen, präferiert.</a:t>
            </a:r>
          </a:p>
          <a:p>
            <a:pPr>
              <a:lnSpc>
                <a:spcPts val="1800"/>
              </a:lnSpc>
            </a:pPr>
            <a:endParaRPr lang="de-AT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F7: Wenn Sie in die Zukunft blicken, wo möchten Sie (mit Ihrer Familie) leben? 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BLE_01">
            <a:extLst>
              <a:ext uri="{FF2B5EF4-FFF2-40B4-BE49-F238E27FC236}">
                <a16:creationId xmlns:a16="http://schemas.microsoft.com/office/drawing/2014/main" id="{B2E50F0F-B7F3-4E8A-85D2-CD5201D1AD9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1424345"/>
              </p:ext>
            </p:extLst>
          </p:nvPr>
        </p:nvGraphicFramePr>
        <p:xfrm>
          <a:off x="6239628" y="1673806"/>
          <a:ext cx="5688000" cy="357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7501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zentral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aber am Stadtrand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aber in Stadtnähe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weg von größeren Städten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42613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8854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27857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025711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2911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33523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7956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0654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53FEF4D-86FF-4B50-9E44-B339BA16666C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48497F6-7ACF-4F1D-8C02-E81CF1243DE0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091B118-F221-4780-A0B6-828A53177C7E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5830804A-F0F9-4C14-A81E-C782A32E75A2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45B78D6-C645-4C6A-A834-396394CEFB35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A114BAE-0B0D-4C99-B8A9-43CADC382458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38D8965-0846-4841-8492-201562BECA02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5" name="GRAPH_01">
            <a:extLst>
              <a:ext uri="{FF2B5EF4-FFF2-40B4-BE49-F238E27FC236}">
                <a16:creationId xmlns:a16="http://schemas.microsoft.com/office/drawing/2014/main" id="{D9EF0AAB-DBBA-4D82-8C1B-626A9701306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2015498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004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Zukünftig präferierte </a:t>
            </a:r>
            <a:r>
              <a:rPr lang="de-AT" dirty="0" err="1"/>
              <a:t>wohnlage</a:t>
            </a:r>
            <a:r>
              <a:rPr lang="de-AT" dirty="0"/>
              <a:t> hat sich wegen</a:t>
            </a:r>
            <a:br>
              <a:rPr lang="de-AT" dirty="0"/>
            </a:br>
            <a:r>
              <a:rPr lang="de-AT" dirty="0" err="1"/>
              <a:t>corona</a:t>
            </a:r>
            <a:r>
              <a:rPr lang="de-AT" dirty="0"/>
              <a:t> verändert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de-DE" dirty="0"/>
              <a:t>7% der Befragten meinen, die präferierte Wohnlage hätte sich aufgrund von Corona verändert; insbesondere jüngere Befragten, sowie Personen, die in Wohnungen wohnen, würden sich nun etwas anderes wünschen, als früher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– Ja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206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_03"/>
          <p:cNvSpPr txBox="1"/>
          <p:nvPr/>
        </p:nvSpPr>
        <p:spPr>
          <a:xfrm>
            <a:off x="390733" y="5703060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F8: Hat sich dies durch die Corona-Krise verändert?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41" name="GRAPH_02">
            <a:extLst>
              <a:ext uri="{FF2B5EF4-FFF2-40B4-BE49-F238E27FC236}">
                <a16:creationId xmlns:a16="http://schemas.microsoft.com/office/drawing/2014/main" id="{C83D819A-4F4B-4BAE-893E-FD1659BB208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4271537"/>
              </p:ext>
            </p:extLst>
          </p:nvPr>
        </p:nvGraphicFramePr>
        <p:xfrm>
          <a:off x="5431792" y="1673804"/>
          <a:ext cx="6843297" cy="446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GRAPH_01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22979714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3" name="Straight Connector 108">
            <a:extLst>
              <a:ext uri="{FF2B5EF4-FFF2-40B4-BE49-F238E27FC236}">
                <a16:creationId xmlns:a16="http://schemas.microsoft.com/office/drawing/2014/main" id="{13E5577B-5903-4BAB-9AC3-CF36DC8017F9}"/>
              </a:ext>
            </a:extLst>
          </p:cNvPr>
          <p:cNvCxnSpPr>
            <a:cxnSpLocks/>
          </p:cNvCxnSpPr>
          <p:nvPr/>
        </p:nvCxnSpPr>
        <p:spPr>
          <a:xfrm>
            <a:off x="6311087" y="1898297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8">
            <a:extLst>
              <a:ext uri="{FF2B5EF4-FFF2-40B4-BE49-F238E27FC236}">
                <a16:creationId xmlns:a16="http://schemas.microsoft.com/office/drawing/2014/main" id="{68B226A7-93F3-4862-9D96-2DE288A390F0}"/>
              </a:ext>
            </a:extLst>
          </p:cNvPr>
          <p:cNvCxnSpPr>
            <a:cxnSpLocks/>
          </p:cNvCxnSpPr>
          <p:nvPr/>
        </p:nvCxnSpPr>
        <p:spPr>
          <a:xfrm>
            <a:off x="6311087" y="2259130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08">
            <a:extLst>
              <a:ext uri="{FF2B5EF4-FFF2-40B4-BE49-F238E27FC236}">
                <a16:creationId xmlns:a16="http://schemas.microsoft.com/office/drawing/2014/main" id="{666B41AC-5BD5-4D29-A845-AE313F772CF3}"/>
              </a:ext>
            </a:extLst>
          </p:cNvPr>
          <p:cNvCxnSpPr>
            <a:cxnSpLocks/>
          </p:cNvCxnSpPr>
          <p:nvPr/>
        </p:nvCxnSpPr>
        <p:spPr>
          <a:xfrm>
            <a:off x="6311087" y="2807983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08">
            <a:extLst>
              <a:ext uri="{FF2B5EF4-FFF2-40B4-BE49-F238E27FC236}">
                <a16:creationId xmlns:a16="http://schemas.microsoft.com/office/drawing/2014/main" id="{B0F6CC05-9990-455E-951F-C72D0C5981C4}"/>
              </a:ext>
            </a:extLst>
          </p:cNvPr>
          <p:cNvCxnSpPr>
            <a:cxnSpLocks/>
          </p:cNvCxnSpPr>
          <p:nvPr/>
        </p:nvCxnSpPr>
        <p:spPr>
          <a:xfrm>
            <a:off x="6311087" y="3168023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08">
            <a:extLst>
              <a:ext uri="{FF2B5EF4-FFF2-40B4-BE49-F238E27FC236}">
                <a16:creationId xmlns:a16="http://schemas.microsoft.com/office/drawing/2014/main" id="{A90F8AA0-3826-41CB-9D72-9E0C8B7F54F2}"/>
              </a:ext>
            </a:extLst>
          </p:cNvPr>
          <p:cNvCxnSpPr>
            <a:cxnSpLocks/>
          </p:cNvCxnSpPr>
          <p:nvPr/>
        </p:nvCxnSpPr>
        <p:spPr>
          <a:xfrm>
            <a:off x="6311087" y="4076916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E04ACA7-E569-446E-98CD-7205A8665A00}"/>
              </a:ext>
            </a:extLst>
          </p:cNvPr>
          <p:cNvGrpSpPr/>
          <p:nvPr/>
        </p:nvGrpSpPr>
        <p:grpSpPr>
          <a:xfrm>
            <a:off x="6318093" y="1871671"/>
            <a:ext cx="613705" cy="2546618"/>
            <a:chOff x="6318093" y="1871671"/>
            <a:chExt cx="613705" cy="2546618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92F94F77-A5B3-4041-A52A-0D62FD0E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62" y="1871671"/>
              <a:ext cx="415259" cy="415259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6782AD89-FF52-4F6A-9073-D7A11FC4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318093" y="2331033"/>
              <a:ext cx="613705" cy="366633"/>
            </a:xfrm>
            <a:prstGeom prst="rect">
              <a:avLst/>
            </a:prstGeom>
          </p:spPr>
        </p:pic>
        <p:pic>
          <p:nvPicPr>
            <p:cNvPr id="72" name="Picture 4" descr="Bildergebnis für piktogramm bildung">
              <a:extLst>
                <a:ext uri="{FF2B5EF4-FFF2-40B4-BE49-F238E27FC236}">
                  <a16:creationId xmlns:a16="http://schemas.microsoft.com/office/drawing/2014/main" id="{5742F05D-DB24-40A3-A2F9-32080ECBD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52496" y="2856350"/>
              <a:ext cx="327309" cy="2576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3CDD1875-75AC-45F4-8116-74B4C518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93" y="2848174"/>
              <a:ext cx="234403" cy="234402"/>
            </a:xfrm>
            <a:prstGeom prst="rect">
              <a:avLst/>
            </a:prstGeom>
          </p:spPr>
        </p:pic>
        <p:pic>
          <p:nvPicPr>
            <p:cNvPr id="74" name="Picture 4" descr="Bildergebnis für Österreich Bundesländer">
              <a:extLst>
                <a:ext uri="{FF2B5EF4-FFF2-40B4-BE49-F238E27FC236}">
                  <a16:creationId xmlns:a16="http://schemas.microsoft.com/office/drawing/2014/main" id="{65BF8FBF-2DAC-4084-86CB-AA7C10700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93" y="3383994"/>
              <a:ext cx="591724" cy="3299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Grafik 74" descr="Gruppe von Personen">
              <a:extLst>
                <a:ext uri="{FF2B5EF4-FFF2-40B4-BE49-F238E27FC236}">
                  <a16:creationId xmlns:a16="http://schemas.microsoft.com/office/drawing/2014/main" id="{BAB0C43F-98B2-4FF9-9C5F-327675DF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25893" y="4091016"/>
              <a:ext cx="327273" cy="327273"/>
            </a:xfrm>
            <a:prstGeom prst="rect">
              <a:avLst/>
            </a:prstGeom>
          </p:spPr>
        </p:pic>
      </p:grpSp>
      <p:cxnSp>
        <p:nvCxnSpPr>
          <p:cNvPr id="76" name="Straight Connector 108">
            <a:extLst>
              <a:ext uri="{FF2B5EF4-FFF2-40B4-BE49-F238E27FC236}">
                <a16:creationId xmlns:a16="http://schemas.microsoft.com/office/drawing/2014/main" id="{0823D303-AD68-4143-93BA-47B0E1628DA7}"/>
              </a:ext>
            </a:extLst>
          </p:cNvPr>
          <p:cNvCxnSpPr>
            <a:cxnSpLocks/>
          </p:cNvCxnSpPr>
          <p:nvPr/>
        </p:nvCxnSpPr>
        <p:spPr>
          <a:xfrm>
            <a:off x="6311087" y="4626029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0C2346B0-D23F-4A4B-A023-EB77DF4AEFB5}"/>
              </a:ext>
            </a:extLst>
          </p:cNvPr>
          <p:cNvSpPr txBox="1"/>
          <p:nvPr/>
        </p:nvSpPr>
        <p:spPr>
          <a:xfrm rot="16200000">
            <a:off x="5840908" y="5329434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0F23D59-5C98-49F0-850E-AF8CD197D529}"/>
              </a:ext>
            </a:extLst>
          </p:cNvPr>
          <p:cNvGrpSpPr/>
          <p:nvPr/>
        </p:nvGrpSpPr>
        <p:grpSpPr>
          <a:xfrm>
            <a:off x="4179041" y="6051596"/>
            <a:ext cx="1746153" cy="305479"/>
            <a:chOff x="5519183" y="5634245"/>
            <a:chExt cx="1746153" cy="305479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0397B40-3932-4CFB-98BF-634C9EC940BC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A6123C2C-C2B3-41F2-BC45-96EF886986D7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3C92EC2-23A8-45E7-B7A2-64F2CCA0F162}"/>
              </a:ext>
            </a:extLst>
          </p:cNvPr>
          <p:cNvGrpSpPr/>
          <p:nvPr/>
        </p:nvGrpSpPr>
        <p:grpSpPr>
          <a:xfrm>
            <a:off x="6082700" y="6051596"/>
            <a:ext cx="1884256" cy="305479"/>
            <a:chOff x="5519183" y="5930261"/>
            <a:chExt cx="1884256" cy="305479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5AF582A0-C6F7-4F23-AA2C-FC1C5561999D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E7172BB6-70BE-42BA-BE0D-40F1482706D7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7E5C3121-3569-4EAD-A5DD-EBFCDC329601}"/>
              </a:ext>
            </a:extLst>
          </p:cNvPr>
          <p:cNvSpPr/>
          <p:nvPr/>
        </p:nvSpPr>
        <p:spPr>
          <a:xfrm>
            <a:off x="9020551" y="266393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92967A-E6DC-4F17-AC03-F41C47548F29}"/>
              </a:ext>
            </a:extLst>
          </p:cNvPr>
          <p:cNvSpPr/>
          <p:nvPr/>
        </p:nvSpPr>
        <p:spPr>
          <a:xfrm>
            <a:off x="9155546" y="230387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7A4CC7-4C5A-4744-9342-CE35D7E54F52}"/>
              </a:ext>
            </a:extLst>
          </p:cNvPr>
          <p:cNvSpPr/>
          <p:nvPr/>
        </p:nvSpPr>
        <p:spPr>
          <a:xfrm>
            <a:off x="8975526" y="338401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6BE8EF-0485-4869-84B3-B95D61EC1FF2}"/>
              </a:ext>
            </a:extLst>
          </p:cNvPr>
          <p:cNvSpPr/>
          <p:nvPr/>
        </p:nvSpPr>
        <p:spPr>
          <a:xfrm>
            <a:off x="9155546" y="482417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E53B451-3281-4206-B341-6ADBE5BF21C0}"/>
              </a:ext>
            </a:extLst>
          </p:cNvPr>
          <p:cNvSpPr/>
          <p:nvPr/>
        </p:nvSpPr>
        <p:spPr>
          <a:xfrm>
            <a:off x="9155546" y="500417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9DC6F4-B931-41D4-9E5C-1033D80307AE}"/>
              </a:ext>
            </a:extLst>
          </p:cNvPr>
          <p:cNvSpPr/>
          <p:nvPr/>
        </p:nvSpPr>
        <p:spPr>
          <a:xfrm>
            <a:off x="9020531" y="464415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5B9F4CC-BF1B-4753-BA78-436FEC841ABB}"/>
              </a:ext>
            </a:extLst>
          </p:cNvPr>
          <p:cNvSpPr/>
          <p:nvPr/>
        </p:nvSpPr>
        <p:spPr>
          <a:xfrm>
            <a:off x="9020551" y="410407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802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Erwerbsabsicht eines </a:t>
            </a:r>
            <a:r>
              <a:rPr lang="de-AT" dirty="0" err="1"/>
              <a:t>eigentums</a:t>
            </a:r>
            <a:r>
              <a:rPr lang="de-AT" dirty="0"/>
              <a:t> in den nächsten </a:t>
            </a:r>
            <a:r>
              <a:rPr lang="de-AT" dirty="0" err="1"/>
              <a:t>jahren</a:t>
            </a:r>
            <a:r>
              <a:rPr lang="de-AT" dirty="0"/>
              <a:t>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Rund ein Viertel der Befragten hat vor, in den nächsten Jahren ein Haus zu bauen oder zu kaufen bzw. eine Eigentumswohnung zu kaufen; V.a. WienerInnen planen, ein Haus zu kaufen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</a:t>
              </a:r>
              <a:r>
                <a:rPr lang="de-AT" sz="1000" dirty="0">
                  <a:solidFill>
                    <a:schemeClr val="tx1"/>
                  </a:solidFill>
                  <a:latin typeface="+mn-lt"/>
                </a:rPr>
                <a:t>(Welle 2)</a:t>
              </a: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F9: Haben Sie vor, in den nächsten Jahren Wohneigentum zu erwerben?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9667010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144770"/>
              </p:ext>
            </p:extLst>
          </p:nvPr>
        </p:nvGraphicFramePr>
        <p:xfrm>
          <a:off x="6239628" y="1673806"/>
          <a:ext cx="5688000" cy="4055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571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Ja, ein Haus bauen oder kaufen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Ja, eine Eigentums-wohnung kaufen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Nein, habe ich prinzipiell nicht vor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423742"/>
            <a:ext cx="675075" cy="3165498"/>
            <a:chOff x="6287413" y="1928647"/>
            <a:chExt cx="675075" cy="3165498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68909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59917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67473" y="473414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8" name="GRAPH_01">
            <a:extLst>
              <a:ext uri="{FF2B5EF4-FFF2-40B4-BE49-F238E27FC236}">
                <a16:creationId xmlns:a16="http://schemas.microsoft.com/office/drawing/2014/main" id="{B46D1B08-8216-4C6F-B2F6-2107CD776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832234"/>
              </p:ext>
            </p:extLst>
          </p:nvPr>
        </p:nvGraphicFramePr>
        <p:xfrm>
          <a:off x="-250499" y="1367770"/>
          <a:ext cx="6455200" cy="467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275E8E34-5A19-4991-AFF5-1598D95E68EF}"/>
              </a:ext>
            </a:extLst>
          </p:cNvPr>
          <p:cNvCxnSpPr/>
          <p:nvPr/>
        </p:nvCxnSpPr>
        <p:spPr>
          <a:xfrm>
            <a:off x="761531" y="4326480"/>
            <a:ext cx="42016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D6846F5-399E-4F85-BDA9-762A74AE4C82}"/>
              </a:ext>
            </a:extLst>
          </p:cNvPr>
          <p:cNvGrpSpPr/>
          <p:nvPr/>
        </p:nvGrpSpPr>
        <p:grpSpPr>
          <a:xfrm>
            <a:off x="5402126" y="6074314"/>
            <a:ext cx="1746153" cy="305479"/>
            <a:chOff x="5519183" y="5634245"/>
            <a:chExt cx="1746153" cy="305479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97749282-4893-43B9-B1F6-08653F61209F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0E4E741B-1C33-4E7E-9543-13BBA0B80190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859DEB5-EA2A-42A0-B0C2-B431578B66CF}"/>
              </a:ext>
            </a:extLst>
          </p:cNvPr>
          <p:cNvGrpSpPr/>
          <p:nvPr/>
        </p:nvGrpSpPr>
        <p:grpSpPr>
          <a:xfrm>
            <a:off x="7284652" y="6065397"/>
            <a:ext cx="1884256" cy="305479"/>
            <a:chOff x="5519183" y="5930261"/>
            <a:chExt cx="1884256" cy="305479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6936284-ACFB-429C-9C8B-CAFB81CF8C36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0247EC73-6FD0-4E91-ACCB-17D2BA0DEEF5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77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77511FD-7C9F-44AF-96ED-94BC47B7B44F}"/>
              </a:ext>
            </a:extLst>
          </p:cNvPr>
          <p:cNvCxnSpPr/>
          <p:nvPr/>
        </p:nvCxnSpPr>
        <p:spPr>
          <a:xfrm>
            <a:off x="761531" y="4326480"/>
            <a:ext cx="420164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Erwerbsabsicht eines </a:t>
            </a:r>
            <a:r>
              <a:rPr lang="de-AT" dirty="0" err="1"/>
              <a:t>eigentums</a:t>
            </a:r>
            <a:r>
              <a:rPr lang="de-AT" dirty="0"/>
              <a:t> in den nächsten </a:t>
            </a:r>
            <a:r>
              <a:rPr lang="de-AT" dirty="0" err="1"/>
              <a:t>jahren</a:t>
            </a:r>
            <a:r>
              <a:rPr lang="de-AT" dirty="0"/>
              <a:t> </a:t>
            </a:r>
            <a:r>
              <a:rPr lang="de-AT" sz="2000" dirty="0"/>
              <a:t>(2/2)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Die Absicht für ein neues Haus besteht v.a. bei Personen, die in einer Miet- oder Eigentumswohnung wohnen; die Absicht für die Anschaffung einer Eigentumswohnung besteht bei Personen in einer Mietwohnung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</a:t>
              </a:r>
              <a:r>
                <a:rPr lang="de-AT" sz="1000" dirty="0">
                  <a:solidFill>
                    <a:schemeClr val="tx1"/>
                  </a:solidFill>
                  <a:latin typeface="+mn-lt"/>
                </a:rPr>
                <a:t>(Welle 2)</a:t>
              </a: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F9: Haben Sie vor, in den nächsten Jahren Wohneigentum zu erwerben?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860240"/>
              </p:ext>
            </p:extLst>
          </p:nvPr>
        </p:nvGraphicFramePr>
        <p:xfrm>
          <a:off x="6239628" y="1673806"/>
          <a:ext cx="5585437" cy="3697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122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Ja, ein Haus bauen oder kaufen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Ja, eine Eigentums-wohnung kaufen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Nein, habe ich prinzipiell nicht vor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08828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84924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04535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54973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79578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49266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19280"/>
                  </a:ext>
                </a:extLst>
              </a:tr>
              <a:tr h="3267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9561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86411E6-4D07-4BB6-9FB8-A832CEF2C0FE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69349D7-AA41-4392-A165-1F2B4B7461E3}"/>
              </a:ext>
            </a:extLst>
          </p:cNvPr>
          <p:cNvGrpSpPr/>
          <p:nvPr/>
        </p:nvGrpSpPr>
        <p:grpSpPr>
          <a:xfrm>
            <a:off x="5402126" y="6074314"/>
            <a:ext cx="1746153" cy="305479"/>
            <a:chOff x="5519183" y="5634245"/>
            <a:chExt cx="1746153" cy="30547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749F0040-621F-4BC0-9BDD-5201FD7EC560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5F4D11E-274C-4D9D-A0BA-BEB18C2ED161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209BCF5-1AEA-44FE-9F46-B27514E09B3A}"/>
              </a:ext>
            </a:extLst>
          </p:cNvPr>
          <p:cNvGrpSpPr/>
          <p:nvPr/>
        </p:nvGrpSpPr>
        <p:grpSpPr>
          <a:xfrm>
            <a:off x="7284652" y="6065397"/>
            <a:ext cx="1884256" cy="305479"/>
            <a:chOff x="5519183" y="5930261"/>
            <a:chExt cx="1884256" cy="30547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1E0F768-495F-415F-A1C1-B229F3B10E35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B0EA630-699B-4D3C-A56D-CC9D31DC3611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4" name="GRAPH_01">
            <a:extLst>
              <a:ext uri="{FF2B5EF4-FFF2-40B4-BE49-F238E27FC236}">
                <a16:creationId xmlns:a16="http://schemas.microsoft.com/office/drawing/2014/main" id="{A6AEEA25-477E-47F7-8C5F-CBA5152CB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728124"/>
              </p:ext>
            </p:extLst>
          </p:nvPr>
        </p:nvGraphicFramePr>
        <p:xfrm>
          <a:off x="-250499" y="1367770"/>
          <a:ext cx="6455200" cy="467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862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5571629"/>
              </p:ext>
            </p:extLst>
          </p:nvPr>
        </p:nvGraphicFramePr>
        <p:xfrm>
          <a:off x="-1465634" y="1232756"/>
          <a:ext cx="13656048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Gründe dafür, kein </a:t>
            </a:r>
            <a:r>
              <a:rPr lang="de-AT" dirty="0" err="1"/>
              <a:t>eigentum</a:t>
            </a:r>
            <a:r>
              <a:rPr lang="de-AT" dirty="0"/>
              <a:t> erwerben zu wollen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Der Hauptgrund, warum man kein Eigentum erwerben möchte ist, weil man bereits eine Wohnung/ein Haus besitzt. Abseits davon spielt die Leistbarkeit und aktuell niedrige Mietkosten eine Rolle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F10: Aus welchem Grund bzw. welchen Gründen haben Sie nicht vor, Wohneigentum zu erwerben?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Wollen kein Wohneigentum in den nächsten Jahren erwerben)</a:t>
            </a:r>
            <a:endParaRPr lang="de-AT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1B22EFF-791D-4ED3-A94C-4986EB6E7E63}"/>
              </a:ext>
            </a:extLst>
          </p:cNvPr>
          <p:cNvCxnSpPr>
            <a:cxnSpLocks/>
          </p:cNvCxnSpPr>
          <p:nvPr/>
        </p:nvCxnSpPr>
        <p:spPr>
          <a:xfrm>
            <a:off x="424576" y="3010145"/>
            <a:ext cx="7947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B2AAD0D-1DE4-4D45-845F-101D959B669E}"/>
              </a:ext>
            </a:extLst>
          </p:cNvPr>
          <p:cNvCxnSpPr>
            <a:cxnSpLocks/>
          </p:cNvCxnSpPr>
          <p:nvPr/>
        </p:nvCxnSpPr>
        <p:spPr>
          <a:xfrm>
            <a:off x="424576" y="4518645"/>
            <a:ext cx="79470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5A3E0E7D-F30E-4F51-ACFF-A08137673278}"/>
              </a:ext>
            </a:extLst>
          </p:cNvPr>
          <p:cNvSpPr txBox="1"/>
          <p:nvPr/>
        </p:nvSpPr>
        <p:spPr>
          <a:xfrm>
            <a:off x="7040311" y="4966428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GB"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de-AT" sz="1400" b="1" dirty="0" err="1">
                <a:solidFill>
                  <a:schemeClr val="tx1"/>
                </a:solidFill>
                <a:latin typeface="+mj-lt"/>
                <a:cs typeface="+mn-cs"/>
              </a:rPr>
              <a:t>n.e</a:t>
            </a:r>
            <a:r>
              <a:rPr lang="de-AT" sz="1400" b="1" dirty="0">
                <a:solidFill>
                  <a:schemeClr val="tx1"/>
                </a:solidFill>
                <a:latin typeface="+mj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27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340400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Sanierungs-/Renovierungsabsicht in den nächsten </a:t>
            </a:r>
            <a:r>
              <a:rPr lang="de-AT" dirty="0" err="1"/>
              <a:t>jahren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Wie zu Beginn des Jahres geben rund 3 von 10 Befragten an, in den nächsten Jahren ihre Wohnung/ihr Haus sanieren zu wollen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F11: Haben Sie vor, in den nächsten Jahren Ihr Haus/Ihre Wohnung zu renovieren bzw. sanieren?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graphicFrame>
        <p:nvGraphicFramePr>
          <p:cNvPr id="14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628470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6448AA3-E0E1-4848-A4C1-0681A2921F0F}"/>
              </a:ext>
            </a:extLst>
          </p:cNvPr>
          <p:cNvCxnSpPr/>
          <p:nvPr/>
        </p:nvCxnSpPr>
        <p:spPr>
          <a:xfrm>
            <a:off x="604596" y="2618910"/>
            <a:ext cx="8187818" cy="0"/>
          </a:xfrm>
          <a:prstGeom prst="line">
            <a:avLst/>
          </a:prstGeom>
          <a:ln>
            <a:solidFill>
              <a:srgbClr val="DF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AC732839-56B7-4AB3-9832-F7F738AE4A6F}"/>
              </a:ext>
            </a:extLst>
          </p:cNvPr>
          <p:cNvSpPr/>
          <p:nvPr/>
        </p:nvSpPr>
        <p:spPr>
          <a:xfrm>
            <a:off x="9925393" y="3317191"/>
            <a:ext cx="84194" cy="83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FB5023-0427-4A06-BECB-53739A997EE0}"/>
              </a:ext>
            </a:extLst>
          </p:cNvPr>
          <p:cNvSpPr/>
          <p:nvPr/>
        </p:nvSpPr>
        <p:spPr>
          <a:xfrm>
            <a:off x="9925393" y="4284095"/>
            <a:ext cx="84194" cy="83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8567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7379919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Gründe für die </a:t>
            </a:r>
            <a:r>
              <a:rPr lang="de-AT" dirty="0" err="1"/>
              <a:t>sanierungsabsicht</a:t>
            </a:r>
            <a:br>
              <a:rPr lang="de-AT" dirty="0"/>
            </a:br>
            <a:r>
              <a:rPr lang="de-AT" sz="2000" b="1" dirty="0"/>
              <a:t>(Wunsch besteht grundsätzlich/Objekt Ist nur gemietet)</a:t>
            </a:r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Nach wie vor plant man hauptsächlich eine Sanierung, um die Wohnqualität, den Komfort zu verbessern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F12: Aus welchem Grund bzw. Gründen würden Sie gerne renovieren/sanieren?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Renovierungs- bzw. Sanierungswunsch)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091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Gründe für die Sanierungsabsicht </a:t>
            </a:r>
            <a:r>
              <a:rPr lang="de-AT" sz="2000" b="1" dirty="0"/>
              <a:t>(Absicht besteht)</a:t>
            </a:r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Auch für Personen, bei denen die feste Absicht besteht zu sanieren, ist der Hauptgrund die Verbesserung der Wohnqualität, des Komforts, um die Betriebskosten zu reduzieren wird aktuell etwas seltener angeführt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F12: Aus welchem Grund bzw. Gründen würden Sie gerne renovieren/sanieren?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Renovierungs- bzw. Sanierungsabsicht)</a:t>
            </a:r>
            <a:endParaRPr lang="de-AT" dirty="0"/>
          </a:p>
        </p:txBody>
      </p: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B6CCC10C-356B-49EF-8065-9AF3A9DF4B6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954415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37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Gründe für die Sanierungsabsicht </a:t>
            </a:r>
            <a:r>
              <a:rPr lang="de-AT" sz="2000" b="1" dirty="0"/>
              <a:t>(Nicht leistbar)</a:t>
            </a:r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Auch wenn man sich die Sanierung nicht leisten kann, würde man v.a. deshalb sanieren wollen, um die Wohnqualität, den Komfort zu verbessern; auch hier spielen eine Betriebskostenreduktion aktuell eine etwas geringer Rolle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F12: Aus welchem Grund bzw. Gründen würden Sie gerne renovieren/sanieren?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Finanzierung nicht leistbar, aber Bedarf)</a:t>
            </a:r>
            <a:endParaRPr lang="de-AT" dirty="0"/>
          </a:p>
        </p:txBody>
      </p: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865622E8-098F-402E-ADD2-93323D32680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133151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667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Zielsetzungen &amp; Methode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54825" y="1326353"/>
            <a:ext cx="830078" cy="426631"/>
            <a:chOff x="5456673" y="1500515"/>
            <a:chExt cx="705339" cy="440995"/>
          </a:xfrm>
          <a:solidFill>
            <a:schemeClr val="accent2"/>
          </a:solidFill>
        </p:grpSpPr>
        <p:sp>
          <p:nvSpPr>
            <p:cNvPr id="9" name="Trapezoid 16"/>
            <p:cNvSpPr/>
            <p:nvPr/>
          </p:nvSpPr>
          <p:spPr>
            <a:xfrm>
              <a:off x="5456673" y="1608059"/>
              <a:ext cx="268314" cy="225908"/>
            </a:xfrm>
            <a:custGeom>
              <a:avLst/>
              <a:gdLst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777" h="440995">
                  <a:moveTo>
                    <a:pt x="241935" y="0"/>
                  </a:moveTo>
                  <a:lnTo>
                    <a:pt x="281839" y="0"/>
                  </a:lnTo>
                  <a:cubicBezTo>
                    <a:pt x="326767" y="0"/>
                    <a:pt x="364335" y="31506"/>
                    <a:pt x="371838" y="74032"/>
                  </a:cubicBezTo>
                  <a:cubicBezTo>
                    <a:pt x="376753" y="84683"/>
                    <a:pt x="377521" y="99683"/>
                    <a:pt x="377521" y="119599"/>
                  </a:cubicBezTo>
                  <a:cubicBezTo>
                    <a:pt x="377521" y="178349"/>
                    <a:pt x="367397" y="255608"/>
                    <a:pt x="313574" y="290875"/>
                  </a:cubicBezTo>
                  <a:cubicBezTo>
                    <a:pt x="305961" y="320218"/>
                    <a:pt x="305006" y="367651"/>
                    <a:pt x="329778" y="367651"/>
                  </a:cubicBezTo>
                  <a:lnTo>
                    <a:pt x="438492" y="367651"/>
                  </a:lnTo>
                  <a:cubicBezTo>
                    <a:pt x="482059" y="367651"/>
                    <a:pt x="518256" y="399200"/>
                    <a:pt x="523777" y="440995"/>
                  </a:cubicBezTo>
                  <a:lnTo>
                    <a:pt x="261888" y="440995"/>
                  </a:lnTo>
                  <a:lnTo>
                    <a:pt x="0" y="440995"/>
                  </a:lnTo>
                  <a:cubicBezTo>
                    <a:pt x="5521" y="399200"/>
                    <a:pt x="41718" y="367651"/>
                    <a:pt x="85284" y="367651"/>
                  </a:cubicBezTo>
                  <a:lnTo>
                    <a:pt x="193998" y="367651"/>
                  </a:lnTo>
                  <a:cubicBezTo>
                    <a:pt x="218436" y="367651"/>
                    <a:pt x="218160" y="332219"/>
                    <a:pt x="210203" y="290877"/>
                  </a:cubicBezTo>
                  <a:cubicBezTo>
                    <a:pt x="156378" y="255611"/>
                    <a:pt x="146253" y="178350"/>
                    <a:pt x="146253" y="119599"/>
                  </a:cubicBezTo>
                  <a:cubicBezTo>
                    <a:pt x="146253" y="99683"/>
                    <a:pt x="147021" y="84683"/>
                    <a:pt x="151936" y="74032"/>
                  </a:cubicBezTo>
                  <a:cubicBezTo>
                    <a:pt x="159438" y="31506"/>
                    <a:pt x="197007" y="0"/>
                    <a:pt x="241935" y="0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10" name="Trapezoid 16"/>
            <p:cNvSpPr/>
            <p:nvPr/>
          </p:nvSpPr>
          <p:spPr>
            <a:xfrm>
              <a:off x="5476519" y="1568193"/>
              <a:ext cx="373855" cy="314768"/>
            </a:xfrm>
            <a:custGeom>
              <a:avLst/>
              <a:gdLst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777" h="440995">
                  <a:moveTo>
                    <a:pt x="241935" y="0"/>
                  </a:moveTo>
                  <a:lnTo>
                    <a:pt x="281839" y="0"/>
                  </a:lnTo>
                  <a:cubicBezTo>
                    <a:pt x="326767" y="0"/>
                    <a:pt x="364335" y="31506"/>
                    <a:pt x="371838" y="74032"/>
                  </a:cubicBezTo>
                  <a:cubicBezTo>
                    <a:pt x="376753" y="84683"/>
                    <a:pt x="377521" y="99683"/>
                    <a:pt x="377521" y="119599"/>
                  </a:cubicBezTo>
                  <a:cubicBezTo>
                    <a:pt x="377521" y="178349"/>
                    <a:pt x="367397" y="255608"/>
                    <a:pt x="313574" y="290875"/>
                  </a:cubicBezTo>
                  <a:cubicBezTo>
                    <a:pt x="305961" y="320218"/>
                    <a:pt x="305006" y="367651"/>
                    <a:pt x="329778" y="367651"/>
                  </a:cubicBezTo>
                  <a:lnTo>
                    <a:pt x="438492" y="367651"/>
                  </a:lnTo>
                  <a:cubicBezTo>
                    <a:pt x="482059" y="367651"/>
                    <a:pt x="518256" y="399200"/>
                    <a:pt x="523777" y="440995"/>
                  </a:cubicBezTo>
                  <a:lnTo>
                    <a:pt x="261888" y="440995"/>
                  </a:lnTo>
                  <a:lnTo>
                    <a:pt x="0" y="440995"/>
                  </a:lnTo>
                  <a:cubicBezTo>
                    <a:pt x="5521" y="399200"/>
                    <a:pt x="41718" y="367651"/>
                    <a:pt x="85284" y="367651"/>
                  </a:cubicBezTo>
                  <a:lnTo>
                    <a:pt x="193998" y="367651"/>
                  </a:lnTo>
                  <a:cubicBezTo>
                    <a:pt x="218436" y="367651"/>
                    <a:pt x="218160" y="332219"/>
                    <a:pt x="210203" y="290877"/>
                  </a:cubicBezTo>
                  <a:cubicBezTo>
                    <a:pt x="156378" y="255611"/>
                    <a:pt x="146253" y="178350"/>
                    <a:pt x="146253" y="119599"/>
                  </a:cubicBezTo>
                  <a:cubicBezTo>
                    <a:pt x="146253" y="99683"/>
                    <a:pt x="147021" y="84683"/>
                    <a:pt x="151936" y="74032"/>
                  </a:cubicBezTo>
                  <a:cubicBezTo>
                    <a:pt x="159438" y="31506"/>
                    <a:pt x="197007" y="0"/>
                    <a:pt x="241935" y="0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11" name="Trapezoid 16"/>
            <p:cNvSpPr/>
            <p:nvPr/>
          </p:nvSpPr>
          <p:spPr>
            <a:xfrm>
              <a:off x="5788157" y="1568193"/>
              <a:ext cx="373855" cy="314768"/>
            </a:xfrm>
            <a:custGeom>
              <a:avLst/>
              <a:gdLst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777" h="440995">
                  <a:moveTo>
                    <a:pt x="241935" y="0"/>
                  </a:moveTo>
                  <a:lnTo>
                    <a:pt x="281839" y="0"/>
                  </a:lnTo>
                  <a:cubicBezTo>
                    <a:pt x="326767" y="0"/>
                    <a:pt x="364335" y="31506"/>
                    <a:pt x="371838" y="74032"/>
                  </a:cubicBezTo>
                  <a:cubicBezTo>
                    <a:pt x="376753" y="84683"/>
                    <a:pt x="377521" y="99683"/>
                    <a:pt x="377521" y="119599"/>
                  </a:cubicBezTo>
                  <a:cubicBezTo>
                    <a:pt x="377521" y="178349"/>
                    <a:pt x="367397" y="255608"/>
                    <a:pt x="313574" y="290875"/>
                  </a:cubicBezTo>
                  <a:cubicBezTo>
                    <a:pt x="305961" y="320218"/>
                    <a:pt x="305006" y="367651"/>
                    <a:pt x="329778" y="367651"/>
                  </a:cubicBezTo>
                  <a:lnTo>
                    <a:pt x="438492" y="367651"/>
                  </a:lnTo>
                  <a:cubicBezTo>
                    <a:pt x="482059" y="367651"/>
                    <a:pt x="518256" y="399200"/>
                    <a:pt x="523777" y="440995"/>
                  </a:cubicBezTo>
                  <a:lnTo>
                    <a:pt x="261888" y="440995"/>
                  </a:lnTo>
                  <a:lnTo>
                    <a:pt x="0" y="440995"/>
                  </a:lnTo>
                  <a:cubicBezTo>
                    <a:pt x="5521" y="399200"/>
                    <a:pt x="41718" y="367651"/>
                    <a:pt x="85284" y="367651"/>
                  </a:cubicBezTo>
                  <a:lnTo>
                    <a:pt x="193998" y="367651"/>
                  </a:lnTo>
                  <a:cubicBezTo>
                    <a:pt x="218436" y="367651"/>
                    <a:pt x="218160" y="332219"/>
                    <a:pt x="210203" y="290877"/>
                  </a:cubicBezTo>
                  <a:cubicBezTo>
                    <a:pt x="156378" y="255611"/>
                    <a:pt x="146253" y="178350"/>
                    <a:pt x="146253" y="119599"/>
                  </a:cubicBezTo>
                  <a:cubicBezTo>
                    <a:pt x="146253" y="99683"/>
                    <a:pt x="147021" y="84683"/>
                    <a:pt x="151936" y="74032"/>
                  </a:cubicBezTo>
                  <a:cubicBezTo>
                    <a:pt x="159438" y="31506"/>
                    <a:pt x="197007" y="0"/>
                    <a:pt x="241935" y="0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12" name="Trapezoid 16"/>
            <p:cNvSpPr/>
            <p:nvPr/>
          </p:nvSpPr>
          <p:spPr>
            <a:xfrm>
              <a:off x="5527493" y="1500515"/>
              <a:ext cx="523777" cy="440995"/>
            </a:xfrm>
            <a:custGeom>
              <a:avLst/>
              <a:gdLst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777" h="440995">
                  <a:moveTo>
                    <a:pt x="241935" y="0"/>
                  </a:moveTo>
                  <a:lnTo>
                    <a:pt x="281839" y="0"/>
                  </a:lnTo>
                  <a:cubicBezTo>
                    <a:pt x="326767" y="0"/>
                    <a:pt x="364335" y="31506"/>
                    <a:pt x="371838" y="74032"/>
                  </a:cubicBezTo>
                  <a:cubicBezTo>
                    <a:pt x="376753" y="84683"/>
                    <a:pt x="377521" y="99683"/>
                    <a:pt x="377521" y="119599"/>
                  </a:cubicBezTo>
                  <a:cubicBezTo>
                    <a:pt x="377521" y="178349"/>
                    <a:pt x="367397" y="255608"/>
                    <a:pt x="313574" y="290875"/>
                  </a:cubicBezTo>
                  <a:cubicBezTo>
                    <a:pt x="305961" y="320218"/>
                    <a:pt x="305006" y="367651"/>
                    <a:pt x="329778" y="367651"/>
                  </a:cubicBezTo>
                  <a:lnTo>
                    <a:pt x="438492" y="367651"/>
                  </a:lnTo>
                  <a:cubicBezTo>
                    <a:pt x="482059" y="367651"/>
                    <a:pt x="518256" y="399200"/>
                    <a:pt x="523777" y="440995"/>
                  </a:cubicBezTo>
                  <a:lnTo>
                    <a:pt x="261888" y="440995"/>
                  </a:lnTo>
                  <a:lnTo>
                    <a:pt x="0" y="440995"/>
                  </a:lnTo>
                  <a:cubicBezTo>
                    <a:pt x="5521" y="399200"/>
                    <a:pt x="41718" y="367651"/>
                    <a:pt x="85284" y="367651"/>
                  </a:cubicBezTo>
                  <a:lnTo>
                    <a:pt x="193998" y="367651"/>
                  </a:lnTo>
                  <a:cubicBezTo>
                    <a:pt x="218436" y="367651"/>
                    <a:pt x="218160" y="332219"/>
                    <a:pt x="210203" y="290877"/>
                  </a:cubicBezTo>
                  <a:cubicBezTo>
                    <a:pt x="156378" y="255611"/>
                    <a:pt x="146253" y="178350"/>
                    <a:pt x="146253" y="119599"/>
                  </a:cubicBezTo>
                  <a:cubicBezTo>
                    <a:pt x="146253" y="99683"/>
                    <a:pt x="147021" y="84683"/>
                    <a:pt x="151936" y="74032"/>
                  </a:cubicBezTo>
                  <a:cubicBezTo>
                    <a:pt x="159438" y="31506"/>
                    <a:pt x="197007" y="0"/>
                    <a:pt x="241935" y="0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38169" y="2507477"/>
            <a:ext cx="667141" cy="599298"/>
            <a:chOff x="3084279" y="3896737"/>
            <a:chExt cx="817349" cy="870143"/>
          </a:xfrm>
          <a:solidFill>
            <a:schemeClr val="accent2"/>
          </a:solidFill>
        </p:grpSpPr>
        <p:sp>
          <p:nvSpPr>
            <p:cNvPr id="24" name="Trapezoid 16"/>
            <p:cNvSpPr/>
            <p:nvPr/>
          </p:nvSpPr>
          <p:spPr>
            <a:xfrm>
              <a:off x="3347864" y="4026160"/>
              <a:ext cx="434579" cy="365895"/>
            </a:xfrm>
            <a:custGeom>
              <a:avLst/>
              <a:gdLst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  <a:gd name="connsiteX0" fmla="*/ 241935 w 523777"/>
                <a:gd name="connsiteY0" fmla="*/ 0 h 440995"/>
                <a:gd name="connsiteX1" fmla="*/ 281839 w 523777"/>
                <a:gd name="connsiteY1" fmla="*/ 0 h 440995"/>
                <a:gd name="connsiteX2" fmla="*/ 371838 w 523777"/>
                <a:gd name="connsiteY2" fmla="*/ 74032 h 440995"/>
                <a:gd name="connsiteX3" fmla="*/ 377521 w 523777"/>
                <a:gd name="connsiteY3" fmla="*/ 119599 h 440995"/>
                <a:gd name="connsiteX4" fmla="*/ 313574 w 523777"/>
                <a:gd name="connsiteY4" fmla="*/ 290875 h 440995"/>
                <a:gd name="connsiteX5" fmla="*/ 329778 w 523777"/>
                <a:gd name="connsiteY5" fmla="*/ 367651 h 440995"/>
                <a:gd name="connsiteX6" fmla="*/ 438492 w 523777"/>
                <a:gd name="connsiteY6" fmla="*/ 367651 h 440995"/>
                <a:gd name="connsiteX7" fmla="*/ 523777 w 523777"/>
                <a:gd name="connsiteY7" fmla="*/ 440995 h 440995"/>
                <a:gd name="connsiteX8" fmla="*/ 261888 w 523777"/>
                <a:gd name="connsiteY8" fmla="*/ 440995 h 440995"/>
                <a:gd name="connsiteX9" fmla="*/ 0 w 523777"/>
                <a:gd name="connsiteY9" fmla="*/ 440995 h 440995"/>
                <a:gd name="connsiteX10" fmla="*/ 85284 w 523777"/>
                <a:gd name="connsiteY10" fmla="*/ 367651 h 440995"/>
                <a:gd name="connsiteX11" fmla="*/ 193998 w 523777"/>
                <a:gd name="connsiteY11" fmla="*/ 367651 h 440995"/>
                <a:gd name="connsiteX12" fmla="*/ 210203 w 523777"/>
                <a:gd name="connsiteY12" fmla="*/ 290877 h 440995"/>
                <a:gd name="connsiteX13" fmla="*/ 146253 w 523777"/>
                <a:gd name="connsiteY13" fmla="*/ 119599 h 440995"/>
                <a:gd name="connsiteX14" fmla="*/ 151936 w 523777"/>
                <a:gd name="connsiteY14" fmla="*/ 74032 h 440995"/>
                <a:gd name="connsiteX15" fmla="*/ 241935 w 523777"/>
                <a:gd name="connsiteY15" fmla="*/ 0 h 4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777" h="440995">
                  <a:moveTo>
                    <a:pt x="241935" y="0"/>
                  </a:moveTo>
                  <a:lnTo>
                    <a:pt x="281839" y="0"/>
                  </a:lnTo>
                  <a:cubicBezTo>
                    <a:pt x="326767" y="0"/>
                    <a:pt x="364335" y="31506"/>
                    <a:pt x="371838" y="74032"/>
                  </a:cubicBezTo>
                  <a:cubicBezTo>
                    <a:pt x="376753" y="84683"/>
                    <a:pt x="377521" y="99683"/>
                    <a:pt x="377521" y="119599"/>
                  </a:cubicBezTo>
                  <a:cubicBezTo>
                    <a:pt x="377521" y="178349"/>
                    <a:pt x="367397" y="255608"/>
                    <a:pt x="313574" y="290875"/>
                  </a:cubicBezTo>
                  <a:cubicBezTo>
                    <a:pt x="305961" y="320218"/>
                    <a:pt x="305006" y="367651"/>
                    <a:pt x="329778" y="367651"/>
                  </a:cubicBezTo>
                  <a:lnTo>
                    <a:pt x="438492" y="367651"/>
                  </a:lnTo>
                  <a:cubicBezTo>
                    <a:pt x="482059" y="367651"/>
                    <a:pt x="518256" y="399200"/>
                    <a:pt x="523777" y="440995"/>
                  </a:cubicBezTo>
                  <a:lnTo>
                    <a:pt x="261888" y="440995"/>
                  </a:lnTo>
                  <a:lnTo>
                    <a:pt x="0" y="440995"/>
                  </a:lnTo>
                  <a:cubicBezTo>
                    <a:pt x="5521" y="399200"/>
                    <a:pt x="41718" y="367651"/>
                    <a:pt x="85284" y="367651"/>
                  </a:cubicBezTo>
                  <a:lnTo>
                    <a:pt x="193998" y="367651"/>
                  </a:lnTo>
                  <a:cubicBezTo>
                    <a:pt x="218436" y="367651"/>
                    <a:pt x="218160" y="332219"/>
                    <a:pt x="210203" y="290877"/>
                  </a:cubicBezTo>
                  <a:cubicBezTo>
                    <a:pt x="156378" y="255611"/>
                    <a:pt x="146253" y="178350"/>
                    <a:pt x="146253" y="119599"/>
                  </a:cubicBezTo>
                  <a:cubicBezTo>
                    <a:pt x="146253" y="99683"/>
                    <a:pt x="147021" y="84683"/>
                    <a:pt x="151936" y="74032"/>
                  </a:cubicBezTo>
                  <a:cubicBezTo>
                    <a:pt x="159438" y="31506"/>
                    <a:pt x="197007" y="0"/>
                    <a:pt x="241935" y="0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3"/>
            <p:cNvSpPr>
              <a:spLocks noEditPoints="1"/>
            </p:cNvSpPr>
            <p:nvPr/>
          </p:nvSpPr>
          <p:spPr bwMode="auto">
            <a:xfrm rot="16200000" flipV="1">
              <a:off x="3057882" y="3923134"/>
              <a:ext cx="870143" cy="817349"/>
            </a:xfrm>
            <a:custGeom>
              <a:avLst/>
              <a:gdLst>
                <a:gd name="T0" fmla="*/ 608 w 986"/>
                <a:gd name="T1" fmla="*/ 0 h 926"/>
                <a:gd name="T2" fmla="*/ 230 w 986"/>
                <a:gd name="T3" fmla="*/ 378 h 926"/>
                <a:gd name="T4" fmla="*/ 281 w 986"/>
                <a:gd name="T5" fmla="*/ 567 h 926"/>
                <a:gd name="T6" fmla="*/ 23 w 986"/>
                <a:gd name="T7" fmla="*/ 810 h 926"/>
                <a:gd name="T8" fmla="*/ 21 w 986"/>
                <a:gd name="T9" fmla="*/ 889 h 926"/>
                <a:gd name="T10" fmla="*/ 34 w 986"/>
                <a:gd name="T11" fmla="*/ 902 h 926"/>
                <a:gd name="T12" fmla="*/ 113 w 986"/>
                <a:gd name="T13" fmla="*/ 905 h 926"/>
                <a:gd name="T14" fmla="*/ 364 w 986"/>
                <a:gd name="T15" fmla="*/ 667 h 926"/>
                <a:gd name="T16" fmla="*/ 608 w 986"/>
                <a:gd name="T17" fmla="*/ 756 h 926"/>
                <a:gd name="T18" fmla="*/ 986 w 986"/>
                <a:gd name="T19" fmla="*/ 378 h 926"/>
                <a:gd name="T20" fmla="*/ 608 w 986"/>
                <a:gd name="T21" fmla="*/ 0 h 926"/>
                <a:gd name="T22" fmla="*/ 608 w 986"/>
                <a:gd name="T23" fmla="*/ 693 h 926"/>
                <a:gd name="T24" fmla="*/ 293 w 986"/>
                <a:gd name="T25" fmla="*/ 378 h 926"/>
                <a:gd name="T26" fmla="*/ 608 w 986"/>
                <a:gd name="T27" fmla="*/ 64 h 926"/>
                <a:gd name="T28" fmla="*/ 923 w 986"/>
                <a:gd name="T29" fmla="*/ 378 h 926"/>
                <a:gd name="T30" fmla="*/ 608 w 986"/>
                <a:gd name="T31" fmla="*/ 69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6" h="926">
                  <a:moveTo>
                    <a:pt x="608" y="0"/>
                  </a:moveTo>
                  <a:cubicBezTo>
                    <a:pt x="399" y="0"/>
                    <a:pt x="230" y="169"/>
                    <a:pt x="230" y="378"/>
                  </a:cubicBezTo>
                  <a:cubicBezTo>
                    <a:pt x="230" y="447"/>
                    <a:pt x="249" y="512"/>
                    <a:pt x="281" y="567"/>
                  </a:cubicBezTo>
                  <a:cubicBezTo>
                    <a:pt x="23" y="810"/>
                    <a:pt x="23" y="810"/>
                    <a:pt x="23" y="810"/>
                  </a:cubicBezTo>
                  <a:cubicBezTo>
                    <a:pt x="1" y="831"/>
                    <a:pt x="0" y="867"/>
                    <a:pt x="21" y="889"/>
                  </a:cubicBezTo>
                  <a:cubicBezTo>
                    <a:pt x="34" y="902"/>
                    <a:pt x="34" y="902"/>
                    <a:pt x="34" y="902"/>
                  </a:cubicBezTo>
                  <a:cubicBezTo>
                    <a:pt x="55" y="925"/>
                    <a:pt x="90" y="926"/>
                    <a:pt x="113" y="905"/>
                  </a:cubicBezTo>
                  <a:cubicBezTo>
                    <a:pt x="364" y="667"/>
                    <a:pt x="364" y="667"/>
                    <a:pt x="364" y="667"/>
                  </a:cubicBezTo>
                  <a:cubicBezTo>
                    <a:pt x="430" y="723"/>
                    <a:pt x="515" y="756"/>
                    <a:pt x="608" y="756"/>
                  </a:cubicBezTo>
                  <a:cubicBezTo>
                    <a:pt x="817" y="756"/>
                    <a:pt x="986" y="587"/>
                    <a:pt x="986" y="378"/>
                  </a:cubicBezTo>
                  <a:cubicBezTo>
                    <a:pt x="986" y="169"/>
                    <a:pt x="817" y="0"/>
                    <a:pt x="608" y="0"/>
                  </a:cubicBezTo>
                  <a:close/>
                  <a:moveTo>
                    <a:pt x="608" y="693"/>
                  </a:moveTo>
                  <a:cubicBezTo>
                    <a:pt x="434" y="693"/>
                    <a:pt x="293" y="552"/>
                    <a:pt x="293" y="378"/>
                  </a:cubicBezTo>
                  <a:cubicBezTo>
                    <a:pt x="293" y="204"/>
                    <a:pt x="434" y="64"/>
                    <a:pt x="608" y="64"/>
                  </a:cubicBezTo>
                  <a:cubicBezTo>
                    <a:pt x="782" y="64"/>
                    <a:pt x="923" y="204"/>
                    <a:pt x="923" y="378"/>
                  </a:cubicBezTo>
                  <a:cubicBezTo>
                    <a:pt x="923" y="552"/>
                    <a:pt x="782" y="693"/>
                    <a:pt x="608" y="6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AT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" name="Freeform: Shape 26"/>
          <p:cNvSpPr/>
          <p:nvPr/>
        </p:nvSpPr>
        <p:spPr>
          <a:xfrm rot="5400000">
            <a:off x="711212" y="1265467"/>
            <a:ext cx="525868" cy="604463"/>
          </a:xfrm>
          <a:custGeom>
            <a:avLst/>
            <a:gdLst>
              <a:gd name="connsiteX0" fmla="*/ 1146580 w 2203864"/>
              <a:gd name="connsiteY0" fmla="*/ 522367 h 2203864"/>
              <a:gd name="connsiteX1" fmla="*/ 1218173 w 2203864"/>
              <a:gd name="connsiteY1" fmla="*/ 529584 h 2203864"/>
              <a:gd name="connsiteX2" fmla="*/ 1669701 w 2203864"/>
              <a:gd name="connsiteY2" fmla="*/ 992544 h 2203864"/>
              <a:gd name="connsiteX3" fmla="*/ 1675413 w 2203864"/>
              <a:gd name="connsiteY3" fmla="*/ 1057283 h 2203864"/>
              <a:gd name="connsiteX4" fmla="*/ 1811045 w 2203864"/>
              <a:gd name="connsiteY4" fmla="*/ 1057283 h 2203864"/>
              <a:gd name="connsiteX5" fmla="*/ 1803215 w 2203864"/>
              <a:gd name="connsiteY5" fmla="*/ 968535 h 2203864"/>
              <a:gd name="connsiteX6" fmla="*/ 1245507 w 2203864"/>
              <a:gd name="connsiteY6" fmla="*/ 396707 h 2203864"/>
              <a:gd name="connsiteX7" fmla="*/ 1146580 w 2203864"/>
              <a:gd name="connsiteY7" fmla="*/ 386735 h 2203864"/>
              <a:gd name="connsiteX8" fmla="*/ 1146580 w 2203864"/>
              <a:gd name="connsiteY8" fmla="*/ 1802553 h 2203864"/>
              <a:gd name="connsiteX9" fmla="*/ 1245507 w 2203864"/>
              <a:gd name="connsiteY9" fmla="*/ 1792580 h 2203864"/>
              <a:gd name="connsiteX10" fmla="*/ 1803215 w 2203864"/>
              <a:gd name="connsiteY10" fmla="*/ 1220752 h 2203864"/>
              <a:gd name="connsiteX11" fmla="*/ 1809759 w 2203864"/>
              <a:gd name="connsiteY11" fmla="*/ 1146579 h 2203864"/>
              <a:gd name="connsiteX12" fmla="*/ 1674127 w 2203864"/>
              <a:gd name="connsiteY12" fmla="*/ 1146579 h 2203864"/>
              <a:gd name="connsiteX13" fmla="*/ 1669701 w 2203864"/>
              <a:gd name="connsiteY13" fmla="*/ 1196743 h 2203864"/>
              <a:gd name="connsiteX14" fmla="*/ 1218173 w 2203864"/>
              <a:gd name="connsiteY14" fmla="*/ 1659703 h 2203864"/>
              <a:gd name="connsiteX15" fmla="*/ 1146580 w 2203864"/>
              <a:gd name="connsiteY15" fmla="*/ 1666921 h 2203864"/>
              <a:gd name="connsiteX16" fmla="*/ 638030 w 2203864"/>
              <a:gd name="connsiteY16" fmla="*/ 1057283 h 2203864"/>
              <a:gd name="connsiteX17" fmla="*/ 841727 w 2203864"/>
              <a:gd name="connsiteY17" fmla="*/ 1057283 h 2203864"/>
              <a:gd name="connsiteX18" fmla="*/ 886375 w 2203864"/>
              <a:gd name="connsiteY18" fmla="*/ 1101931 h 2203864"/>
              <a:gd name="connsiteX19" fmla="*/ 841727 w 2203864"/>
              <a:gd name="connsiteY19" fmla="*/ 1146579 h 2203864"/>
              <a:gd name="connsiteX20" fmla="*/ 639499 w 2203864"/>
              <a:gd name="connsiteY20" fmla="*/ 1146579 h 2203864"/>
              <a:gd name="connsiteX21" fmla="*/ 643765 w 2203864"/>
              <a:gd name="connsiteY21" fmla="*/ 1188895 h 2203864"/>
              <a:gd name="connsiteX22" fmla="*/ 1019147 w 2203864"/>
              <a:gd name="connsiteY22" fmla="*/ 1555007 h 2203864"/>
              <a:gd name="connsiteX23" fmla="*/ 1057284 w 2203864"/>
              <a:gd name="connsiteY23" fmla="*/ 1558372 h 2203864"/>
              <a:gd name="connsiteX24" fmla="*/ 1057284 w 2203864"/>
              <a:gd name="connsiteY24" fmla="*/ 1362137 h 2203864"/>
              <a:gd name="connsiteX25" fmla="*/ 1101932 w 2203864"/>
              <a:gd name="connsiteY25" fmla="*/ 1317489 h 2203864"/>
              <a:gd name="connsiteX26" fmla="*/ 1146580 w 2203864"/>
              <a:gd name="connsiteY26" fmla="*/ 1362137 h 2203864"/>
              <a:gd name="connsiteX27" fmla="*/ 1146580 w 2203864"/>
              <a:gd name="connsiteY27" fmla="*/ 1557811 h 2203864"/>
              <a:gd name="connsiteX28" fmla="*/ 1196183 w 2203864"/>
              <a:gd name="connsiteY28" fmla="*/ 1552810 h 2203864"/>
              <a:gd name="connsiteX29" fmla="*/ 1562295 w 2203864"/>
              <a:gd name="connsiteY29" fmla="*/ 1177429 h 2203864"/>
              <a:gd name="connsiteX30" fmla="*/ 1565017 w 2203864"/>
              <a:gd name="connsiteY30" fmla="*/ 1146579 h 2203864"/>
              <a:gd name="connsiteX31" fmla="*/ 1362137 w 2203864"/>
              <a:gd name="connsiteY31" fmla="*/ 1146579 h 2203864"/>
              <a:gd name="connsiteX32" fmla="*/ 1317489 w 2203864"/>
              <a:gd name="connsiteY32" fmla="*/ 1101931 h 2203864"/>
              <a:gd name="connsiteX33" fmla="*/ 1362137 w 2203864"/>
              <a:gd name="connsiteY33" fmla="*/ 1057283 h 2203864"/>
              <a:gd name="connsiteX34" fmla="*/ 1566303 w 2203864"/>
              <a:gd name="connsiteY34" fmla="*/ 1057283 h 2203864"/>
              <a:gd name="connsiteX35" fmla="*/ 1562295 w 2203864"/>
              <a:gd name="connsiteY35" fmla="*/ 1011859 h 2203864"/>
              <a:gd name="connsiteX36" fmla="*/ 1196183 w 2203864"/>
              <a:gd name="connsiteY36" fmla="*/ 636477 h 2203864"/>
              <a:gd name="connsiteX37" fmla="*/ 1146580 w 2203864"/>
              <a:gd name="connsiteY37" fmla="*/ 631477 h 2203864"/>
              <a:gd name="connsiteX38" fmla="*/ 1146580 w 2203864"/>
              <a:gd name="connsiteY38" fmla="*/ 841727 h 2203864"/>
              <a:gd name="connsiteX39" fmla="*/ 1101932 w 2203864"/>
              <a:gd name="connsiteY39" fmla="*/ 886375 h 2203864"/>
              <a:gd name="connsiteX40" fmla="*/ 1057284 w 2203864"/>
              <a:gd name="connsiteY40" fmla="*/ 841727 h 2203864"/>
              <a:gd name="connsiteX41" fmla="*/ 1057284 w 2203864"/>
              <a:gd name="connsiteY41" fmla="*/ 630915 h 2203864"/>
              <a:gd name="connsiteX42" fmla="*/ 1019147 w 2203864"/>
              <a:gd name="connsiteY42" fmla="*/ 634280 h 2203864"/>
              <a:gd name="connsiteX43" fmla="*/ 643765 w 2203864"/>
              <a:gd name="connsiteY43" fmla="*/ 1000392 h 2203864"/>
              <a:gd name="connsiteX44" fmla="*/ 394757 w 2203864"/>
              <a:gd name="connsiteY44" fmla="*/ 1146579 h 2203864"/>
              <a:gd name="connsiteX45" fmla="*/ 403995 w 2203864"/>
              <a:gd name="connsiteY45" fmla="*/ 1238219 h 2203864"/>
              <a:gd name="connsiteX46" fmla="*/ 975823 w 2203864"/>
              <a:gd name="connsiteY46" fmla="*/ 1795926 h 2203864"/>
              <a:gd name="connsiteX47" fmla="*/ 1057284 w 2203864"/>
              <a:gd name="connsiteY47" fmla="*/ 1803114 h 2203864"/>
              <a:gd name="connsiteX48" fmla="*/ 1057284 w 2203864"/>
              <a:gd name="connsiteY48" fmla="*/ 1667482 h 2203864"/>
              <a:gd name="connsiteX49" fmla="*/ 999832 w 2203864"/>
              <a:gd name="connsiteY49" fmla="*/ 1662413 h 2203864"/>
              <a:gd name="connsiteX50" fmla="*/ 536872 w 2203864"/>
              <a:gd name="connsiteY50" fmla="*/ 1210884 h 2203864"/>
              <a:gd name="connsiteX51" fmla="*/ 530389 w 2203864"/>
              <a:gd name="connsiteY51" fmla="*/ 1146579 h 2203864"/>
              <a:gd name="connsiteX52" fmla="*/ 393288 w 2203864"/>
              <a:gd name="connsiteY52" fmla="*/ 1057283 h 2203864"/>
              <a:gd name="connsiteX53" fmla="*/ 528920 w 2203864"/>
              <a:gd name="connsiteY53" fmla="*/ 1057283 h 2203864"/>
              <a:gd name="connsiteX54" fmla="*/ 536872 w 2203864"/>
              <a:gd name="connsiteY54" fmla="*/ 978403 h 2203864"/>
              <a:gd name="connsiteX55" fmla="*/ 999832 w 2203864"/>
              <a:gd name="connsiteY55" fmla="*/ 526874 h 2203864"/>
              <a:gd name="connsiteX56" fmla="*/ 1057284 w 2203864"/>
              <a:gd name="connsiteY56" fmla="*/ 521805 h 2203864"/>
              <a:gd name="connsiteX57" fmla="*/ 1057284 w 2203864"/>
              <a:gd name="connsiteY57" fmla="*/ 386173 h 2203864"/>
              <a:gd name="connsiteX58" fmla="*/ 975823 w 2203864"/>
              <a:gd name="connsiteY58" fmla="*/ 393361 h 2203864"/>
              <a:gd name="connsiteX59" fmla="*/ 403995 w 2203864"/>
              <a:gd name="connsiteY59" fmla="*/ 951068 h 2203864"/>
              <a:gd name="connsiteX60" fmla="*/ 0 w 2203864"/>
              <a:gd name="connsiteY60" fmla="*/ 1101931 h 2203864"/>
              <a:gd name="connsiteX61" fmla="*/ 44648 w 2203864"/>
              <a:gd name="connsiteY61" fmla="*/ 1057283 h 2203864"/>
              <a:gd name="connsiteX62" fmla="*/ 225198 w 2203864"/>
              <a:gd name="connsiteY62" fmla="*/ 1057283 h 2203864"/>
              <a:gd name="connsiteX63" fmla="*/ 227848 w 2203864"/>
              <a:gd name="connsiteY63" fmla="*/ 1004810 h 2203864"/>
              <a:gd name="connsiteX64" fmla="*/ 1017641 w 2203864"/>
              <a:gd name="connsiteY64" fmla="*/ 220015 h 2203864"/>
              <a:gd name="connsiteX65" fmla="*/ 1057284 w 2203864"/>
              <a:gd name="connsiteY65" fmla="*/ 218138 h 2203864"/>
              <a:gd name="connsiteX66" fmla="*/ 1057284 w 2203864"/>
              <a:gd name="connsiteY66" fmla="*/ 44648 h 2203864"/>
              <a:gd name="connsiteX67" fmla="*/ 1101932 w 2203864"/>
              <a:gd name="connsiteY67" fmla="*/ 0 h 2203864"/>
              <a:gd name="connsiteX68" fmla="*/ 1146580 w 2203864"/>
              <a:gd name="connsiteY68" fmla="*/ 44648 h 2203864"/>
              <a:gd name="connsiteX69" fmla="*/ 1146580 w 2203864"/>
              <a:gd name="connsiteY69" fmla="*/ 218278 h 2203864"/>
              <a:gd name="connsiteX70" fmla="*/ 1191765 w 2203864"/>
              <a:gd name="connsiteY70" fmla="*/ 220560 h 2203864"/>
              <a:gd name="connsiteX71" fmla="*/ 1976561 w 2203864"/>
              <a:gd name="connsiteY71" fmla="*/ 1010353 h 2203864"/>
              <a:gd name="connsiteX72" fmla="*/ 1978783 w 2203864"/>
              <a:gd name="connsiteY72" fmla="*/ 1057283 h 2203864"/>
              <a:gd name="connsiteX73" fmla="*/ 2159216 w 2203864"/>
              <a:gd name="connsiteY73" fmla="*/ 1057283 h 2203864"/>
              <a:gd name="connsiteX74" fmla="*/ 2203864 w 2203864"/>
              <a:gd name="connsiteY74" fmla="*/ 1101931 h 2203864"/>
              <a:gd name="connsiteX75" fmla="*/ 2159216 w 2203864"/>
              <a:gd name="connsiteY75" fmla="*/ 1146579 h 2203864"/>
              <a:gd name="connsiteX76" fmla="*/ 1978093 w 2203864"/>
              <a:gd name="connsiteY76" fmla="*/ 1146579 h 2203864"/>
              <a:gd name="connsiteX77" fmla="*/ 1976561 w 2203864"/>
              <a:gd name="connsiteY77" fmla="*/ 1178934 h 2203864"/>
              <a:gd name="connsiteX78" fmla="*/ 1191765 w 2203864"/>
              <a:gd name="connsiteY78" fmla="*/ 1968727 h 2203864"/>
              <a:gd name="connsiteX79" fmla="*/ 1146580 w 2203864"/>
              <a:gd name="connsiteY79" fmla="*/ 1971009 h 2203864"/>
              <a:gd name="connsiteX80" fmla="*/ 1146580 w 2203864"/>
              <a:gd name="connsiteY80" fmla="*/ 2159216 h 2203864"/>
              <a:gd name="connsiteX81" fmla="*/ 1101932 w 2203864"/>
              <a:gd name="connsiteY81" fmla="*/ 2203864 h 2203864"/>
              <a:gd name="connsiteX82" fmla="*/ 1057284 w 2203864"/>
              <a:gd name="connsiteY82" fmla="*/ 2159216 h 2203864"/>
              <a:gd name="connsiteX83" fmla="*/ 1057284 w 2203864"/>
              <a:gd name="connsiteY83" fmla="*/ 1969043 h 2203864"/>
              <a:gd name="connsiteX84" fmla="*/ 935607 w 2203864"/>
              <a:gd name="connsiteY84" fmla="*/ 1957542 h 2203864"/>
              <a:gd name="connsiteX85" fmla="*/ 227848 w 2203864"/>
              <a:gd name="connsiteY85" fmla="*/ 1184477 h 2203864"/>
              <a:gd name="connsiteX86" fmla="*/ 225934 w 2203864"/>
              <a:gd name="connsiteY86" fmla="*/ 1146579 h 2203864"/>
              <a:gd name="connsiteX87" fmla="*/ 44648 w 2203864"/>
              <a:gd name="connsiteY87" fmla="*/ 1146579 h 2203864"/>
              <a:gd name="connsiteX88" fmla="*/ 0 w 2203864"/>
              <a:gd name="connsiteY88" fmla="*/ 1101931 h 220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03864" h="2203864">
                <a:moveTo>
                  <a:pt x="1146580" y="522367"/>
                </a:moveTo>
                <a:lnTo>
                  <a:pt x="1218173" y="529584"/>
                </a:lnTo>
                <a:cubicBezTo>
                  <a:pt x="1448147" y="576643"/>
                  <a:pt x="1628265" y="760572"/>
                  <a:pt x="1669701" y="992544"/>
                </a:cubicBezTo>
                <a:lnTo>
                  <a:pt x="1675413" y="1057283"/>
                </a:lnTo>
                <a:lnTo>
                  <a:pt x="1811045" y="1057283"/>
                </a:lnTo>
                <a:lnTo>
                  <a:pt x="1803215" y="968535"/>
                </a:lnTo>
                <a:cubicBezTo>
                  <a:pt x="1752035" y="682014"/>
                  <a:pt x="1529561" y="454833"/>
                  <a:pt x="1245507" y="396707"/>
                </a:cubicBezTo>
                <a:lnTo>
                  <a:pt x="1146580" y="386735"/>
                </a:lnTo>
                <a:close/>
                <a:moveTo>
                  <a:pt x="1146580" y="1802553"/>
                </a:moveTo>
                <a:lnTo>
                  <a:pt x="1245507" y="1792580"/>
                </a:lnTo>
                <a:cubicBezTo>
                  <a:pt x="1529561" y="1734454"/>
                  <a:pt x="1752035" y="1507274"/>
                  <a:pt x="1803215" y="1220752"/>
                </a:cubicBezTo>
                <a:lnTo>
                  <a:pt x="1809759" y="1146579"/>
                </a:lnTo>
                <a:lnTo>
                  <a:pt x="1674127" y="1146579"/>
                </a:lnTo>
                <a:lnTo>
                  <a:pt x="1669701" y="1196743"/>
                </a:lnTo>
                <a:cubicBezTo>
                  <a:pt x="1628265" y="1428715"/>
                  <a:pt x="1448147" y="1612644"/>
                  <a:pt x="1218173" y="1659703"/>
                </a:cubicBezTo>
                <a:lnTo>
                  <a:pt x="1146580" y="1666921"/>
                </a:lnTo>
                <a:close/>
                <a:moveTo>
                  <a:pt x="638030" y="1057283"/>
                </a:moveTo>
                <a:lnTo>
                  <a:pt x="841727" y="1057283"/>
                </a:lnTo>
                <a:cubicBezTo>
                  <a:pt x="866385" y="1057283"/>
                  <a:pt x="886375" y="1077273"/>
                  <a:pt x="886375" y="1101931"/>
                </a:cubicBezTo>
                <a:cubicBezTo>
                  <a:pt x="886375" y="1126589"/>
                  <a:pt x="866385" y="1146579"/>
                  <a:pt x="841727" y="1146579"/>
                </a:cubicBezTo>
                <a:lnTo>
                  <a:pt x="639499" y="1146579"/>
                </a:lnTo>
                <a:lnTo>
                  <a:pt x="643765" y="1188895"/>
                </a:lnTo>
                <a:cubicBezTo>
                  <a:pt x="681922" y="1375365"/>
                  <a:pt x="831057" y="1521409"/>
                  <a:pt x="1019147" y="1555007"/>
                </a:cubicBezTo>
                <a:lnTo>
                  <a:pt x="1057284" y="1558372"/>
                </a:lnTo>
                <a:lnTo>
                  <a:pt x="1057284" y="1362137"/>
                </a:lnTo>
                <a:cubicBezTo>
                  <a:pt x="1057284" y="1337479"/>
                  <a:pt x="1077274" y="1317489"/>
                  <a:pt x="1101932" y="1317489"/>
                </a:cubicBezTo>
                <a:cubicBezTo>
                  <a:pt x="1126590" y="1317489"/>
                  <a:pt x="1146580" y="1337479"/>
                  <a:pt x="1146580" y="1362137"/>
                </a:cubicBezTo>
                <a:lnTo>
                  <a:pt x="1146580" y="1557811"/>
                </a:lnTo>
                <a:lnTo>
                  <a:pt x="1196183" y="1552810"/>
                </a:lnTo>
                <a:cubicBezTo>
                  <a:pt x="1382653" y="1514653"/>
                  <a:pt x="1528698" y="1365518"/>
                  <a:pt x="1562295" y="1177429"/>
                </a:cubicBezTo>
                <a:lnTo>
                  <a:pt x="1565017" y="1146579"/>
                </a:lnTo>
                <a:lnTo>
                  <a:pt x="1362137" y="1146579"/>
                </a:lnTo>
                <a:cubicBezTo>
                  <a:pt x="1337479" y="1146579"/>
                  <a:pt x="1317489" y="1126589"/>
                  <a:pt x="1317489" y="1101931"/>
                </a:cubicBezTo>
                <a:cubicBezTo>
                  <a:pt x="1317489" y="1077273"/>
                  <a:pt x="1337479" y="1057283"/>
                  <a:pt x="1362137" y="1057283"/>
                </a:cubicBezTo>
                <a:lnTo>
                  <a:pt x="1566303" y="1057283"/>
                </a:lnTo>
                <a:lnTo>
                  <a:pt x="1562295" y="1011859"/>
                </a:lnTo>
                <a:cubicBezTo>
                  <a:pt x="1528698" y="823769"/>
                  <a:pt x="1382653" y="674634"/>
                  <a:pt x="1196183" y="636477"/>
                </a:cubicBezTo>
                <a:lnTo>
                  <a:pt x="1146580" y="631477"/>
                </a:lnTo>
                <a:lnTo>
                  <a:pt x="1146580" y="841727"/>
                </a:lnTo>
                <a:cubicBezTo>
                  <a:pt x="1146580" y="866385"/>
                  <a:pt x="1126590" y="886375"/>
                  <a:pt x="1101932" y="886375"/>
                </a:cubicBezTo>
                <a:cubicBezTo>
                  <a:pt x="1077274" y="886375"/>
                  <a:pt x="1057284" y="866385"/>
                  <a:pt x="1057284" y="841727"/>
                </a:cubicBezTo>
                <a:lnTo>
                  <a:pt x="1057284" y="630915"/>
                </a:lnTo>
                <a:lnTo>
                  <a:pt x="1019147" y="634280"/>
                </a:lnTo>
                <a:cubicBezTo>
                  <a:pt x="831057" y="667878"/>
                  <a:pt x="681922" y="813922"/>
                  <a:pt x="643765" y="1000392"/>
                </a:cubicBezTo>
                <a:close/>
                <a:moveTo>
                  <a:pt x="394757" y="1146579"/>
                </a:moveTo>
                <a:lnTo>
                  <a:pt x="403995" y="1238219"/>
                </a:lnTo>
                <a:cubicBezTo>
                  <a:pt x="462121" y="1522273"/>
                  <a:pt x="689302" y="1744746"/>
                  <a:pt x="975823" y="1795926"/>
                </a:cubicBezTo>
                <a:lnTo>
                  <a:pt x="1057284" y="1803114"/>
                </a:lnTo>
                <a:lnTo>
                  <a:pt x="1057284" y="1667482"/>
                </a:lnTo>
                <a:lnTo>
                  <a:pt x="999832" y="1662413"/>
                </a:lnTo>
                <a:cubicBezTo>
                  <a:pt x="767860" y="1620977"/>
                  <a:pt x="583932" y="1440859"/>
                  <a:pt x="536872" y="1210884"/>
                </a:cubicBezTo>
                <a:lnTo>
                  <a:pt x="530389" y="1146579"/>
                </a:lnTo>
                <a:close/>
                <a:moveTo>
                  <a:pt x="393288" y="1057283"/>
                </a:moveTo>
                <a:lnTo>
                  <a:pt x="528920" y="1057283"/>
                </a:lnTo>
                <a:lnTo>
                  <a:pt x="536872" y="978403"/>
                </a:lnTo>
                <a:cubicBezTo>
                  <a:pt x="583932" y="748428"/>
                  <a:pt x="767860" y="568310"/>
                  <a:pt x="999832" y="526874"/>
                </a:cubicBezTo>
                <a:lnTo>
                  <a:pt x="1057284" y="521805"/>
                </a:lnTo>
                <a:lnTo>
                  <a:pt x="1057284" y="386173"/>
                </a:lnTo>
                <a:lnTo>
                  <a:pt x="975823" y="393361"/>
                </a:lnTo>
                <a:cubicBezTo>
                  <a:pt x="689302" y="444541"/>
                  <a:pt x="462121" y="667014"/>
                  <a:pt x="403995" y="951068"/>
                </a:cubicBezTo>
                <a:close/>
                <a:moveTo>
                  <a:pt x="0" y="1101931"/>
                </a:moveTo>
                <a:cubicBezTo>
                  <a:pt x="0" y="1077273"/>
                  <a:pt x="19990" y="1057283"/>
                  <a:pt x="44648" y="1057283"/>
                </a:cubicBezTo>
                <a:lnTo>
                  <a:pt x="225198" y="1057283"/>
                </a:lnTo>
                <a:lnTo>
                  <a:pt x="227848" y="1004810"/>
                </a:lnTo>
                <a:cubicBezTo>
                  <a:pt x="270030" y="589451"/>
                  <a:pt x="601526" y="259621"/>
                  <a:pt x="1017641" y="220015"/>
                </a:cubicBezTo>
                <a:lnTo>
                  <a:pt x="1057284" y="218138"/>
                </a:lnTo>
                <a:lnTo>
                  <a:pt x="1057284" y="44648"/>
                </a:lnTo>
                <a:cubicBezTo>
                  <a:pt x="1057284" y="19990"/>
                  <a:pt x="1077274" y="0"/>
                  <a:pt x="1101932" y="0"/>
                </a:cubicBezTo>
                <a:cubicBezTo>
                  <a:pt x="1126590" y="0"/>
                  <a:pt x="1146580" y="19990"/>
                  <a:pt x="1146580" y="44648"/>
                </a:cubicBezTo>
                <a:lnTo>
                  <a:pt x="1146580" y="218278"/>
                </a:lnTo>
                <a:lnTo>
                  <a:pt x="1191765" y="220560"/>
                </a:lnTo>
                <a:cubicBezTo>
                  <a:pt x="1607124" y="262742"/>
                  <a:pt x="1936955" y="594238"/>
                  <a:pt x="1976561" y="1010353"/>
                </a:cubicBezTo>
                <a:lnTo>
                  <a:pt x="1978783" y="1057283"/>
                </a:lnTo>
                <a:lnTo>
                  <a:pt x="2159216" y="1057283"/>
                </a:lnTo>
                <a:cubicBezTo>
                  <a:pt x="2183874" y="1057283"/>
                  <a:pt x="2203864" y="1077273"/>
                  <a:pt x="2203864" y="1101931"/>
                </a:cubicBezTo>
                <a:cubicBezTo>
                  <a:pt x="2203864" y="1126589"/>
                  <a:pt x="2183874" y="1146579"/>
                  <a:pt x="2159216" y="1146579"/>
                </a:cubicBezTo>
                <a:lnTo>
                  <a:pt x="1978093" y="1146579"/>
                </a:lnTo>
                <a:lnTo>
                  <a:pt x="1976561" y="1178934"/>
                </a:lnTo>
                <a:cubicBezTo>
                  <a:pt x="1936955" y="1595049"/>
                  <a:pt x="1607124" y="1926545"/>
                  <a:pt x="1191765" y="1968727"/>
                </a:cubicBezTo>
                <a:lnTo>
                  <a:pt x="1146580" y="1971009"/>
                </a:lnTo>
                <a:lnTo>
                  <a:pt x="1146580" y="2159216"/>
                </a:lnTo>
                <a:cubicBezTo>
                  <a:pt x="1146580" y="2183874"/>
                  <a:pt x="1126590" y="2203864"/>
                  <a:pt x="1101932" y="2203864"/>
                </a:cubicBezTo>
                <a:cubicBezTo>
                  <a:pt x="1077274" y="2203864"/>
                  <a:pt x="1057284" y="2183874"/>
                  <a:pt x="1057284" y="2159216"/>
                </a:cubicBezTo>
                <a:lnTo>
                  <a:pt x="1057284" y="1969043"/>
                </a:lnTo>
                <a:lnTo>
                  <a:pt x="935607" y="1957542"/>
                </a:lnTo>
                <a:cubicBezTo>
                  <a:pt x="558613" y="1885309"/>
                  <a:pt x="267218" y="1572145"/>
                  <a:pt x="227848" y="1184477"/>
                </a:cubicBezTo>
                <a:lnTo>
                  <a:pt x="225934" y="1146579"/>
                </a:lnTo>
                <a:lnTo>
                  <a:pt x="44648" y="1146579"/>
                </a:lnTo>
                <a:cubicBezTo>
                  <a:pt x="19990" y="1146579"/>
                  <a:pt x="0" y="1126589"/>
                  <a:pt x="0" y="11019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406702" y="1756375"/>
            <a:ext cx="43194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28013" y="1424410"/>
            <a:ext cx="340793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2000" b="1" dirty="0">
                <a:solidFill>
                  <a:srgbClr val="FFFFFF">
                    <a:lumMod val="50000"/>
                  </a:srgbClr>
                </a:solidFill>
                <a:latin typeface="Candara" panose="020E0502030303020204" pitchFamily="34" charset="0"/>
              </a:rPr>
              <a:t>ZIELSETZUNGEN</a:t>
            </a: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756026" y="1796937"/>
            <a:ext cx="508790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6" indent="-171456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Aktuelle Wohnsituation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Zufriedenheit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Ärgernisse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Belastung durch Wohnkosten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Eignung für Pflegebedürftige</a:t>
            </a:r>
          </a:p>
          <a:p>
            <a:pPr marL="171456" indent="-171456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Sanierungsabsicht in den nächsten Jahren</a:t>
            </a:r>
          </a:p>
          <a:p>
            <a:pPr marL="171456" indent="-171456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Erwerbsabsicht einer Wohnung/eines Hauses</a:t>
            </a:r>
          </a:p>
          <a:p>
            <a:pPr marL="171456" indent="-171456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Ideale Wohnsituation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Relevante Kriterien bei der Auswahl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Bevorzugte Wohnform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Bevorzugte Lage</a:t>
            </a:r>
          </a:p>
          <a:p>
            <a:pPr marL="1028700" lvl="1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3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Ideale Zimmeranzahl</a:t>
            </a:r>
          </a:p>
          <a:p>
            <a:pPr marL="171456" indent="-171456">
              <a:spcBef>
                <a:spcPts val="300"/>
              </a:spcBef>
              <a:spcAft>
                <a:spcPts val="5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Spezialfragen zum Thema: „Corona-Krise“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268304" y="1756375"/>
            <a:ext cx="43194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89615" y="1427811"/>
            <a:ext cx="340793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2000" b="1" dirty="0">
                <a:solidFill>
                  <a:srgbClr val="FFFFFF">
                    <a:lumMod val="50000"/>
                  </a:srgbClr>
                </a:solidFill>
                <a:latin typeface="Candara" panose="020E0502030303020204" pitchFamily="34" charset="0"/>
              </a:rPr>
              <a:t>SAMPLE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7268304" y="2860967"/>
            <a:ext cx="43194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89615" y="2532403"/>
            <a:ext cx="340793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2000" b="1" dirty="0">
                <a:solidFill>
                  <a:srgbClr val="FFFFFF">
                    <a:lumMod val="50000"/>
                  </a:srgbClr>
                </a:solidFill>
                <a:latin typeface="Candara" panose="020E0502030303020204" pitchFamily="34" charset="0"/>
              </a:rPr>
              <a:t>ZIELGRUPPE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7199499" y="1798319"/>
            <a:ext cx="488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6" indent="-171456">
              <a:spcBef>
                <a:spcPts val="0"/>
              </a:spcBef>
              <a:spcAft>
                <a:spcPts val="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chemeClr val="tx1"/>
                </a:solidFill>
                <a:latin typeface="+mn-lt"/>
              </a:rPr>
              <a:t>n=1.000</a:t>
            </a: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7199499" y="2877576"/>
            <a:ext cx="4451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6" indent="-171456">
              <a:spcBef>
                <a:spcPts val="600"/>
              </a:spcBef>
              <a:spcAft>
                <a:spcPts val="6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Österreichische Bevölkerung zwischen</a:t>
            </a:r>
            <a:br>
              <a:rPr lang="de-AT" sz="1600" dirty="0">
                <a:solidFill>
                  <a:srgbClr val="545454"/>
                </a:solidFill>
                <a:latin typeface="+mn-lt"/>
              </a:rPr>
            </a:br>
            <a:r>
              <a:rPr lang="de-AT" sz="1600" dirty="0">
                <a:solidFill>
                  <a:srgbClr val="545454"/>
                </a:solidFill>
                <a:latin typeface="+mn-lt"/>
              </a:rPr>
              <a:t>16 und 69 Jahren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F47A3B1-F49F-424A-BC07-823BE33BE225}"/>
              </a:ext>
            </a:extLst>
          </p:cNvPr>
          <p:cNvGrpSpPr/>
          <p:nvPr/>
        </p:nvGrpSpPr>
        <p:grpSpPr>
          <a:xfrm>
            <a:off x="6522294" y="5080944"/>
            <a:ext cx="495753" cy="454203"/>
            <a:chOff x="6522294" y="5080944"/>
            <a:chExt cx="495753" cy="454203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6933967" y="52753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6932625" y="5275314"/>
              <a:ext cx="134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6917856" y="5275314"/>
              <a:ext cx="16112" cy="33235"/>
            </a:xfrm>
            <a:custGeom>
              <a:avLst/>
              <a:gdLst>
                <a:gd name="T0" fmla="*/ 0 w 13"/>
                <a:gd name="T1" fmla="*/ 32 h 35"/>
                <a:gd name="T2" fmla="*/ 12 w 13"/>
                <a:gd name="T3" fmla="*/ 0 h 35"/>
                <a:gd name="T4" fmla="*/ 12 w 13"/>
                <a:gd name="T5" fmla="*/ 0 h 35"/>
                <a:gd name="T6" fmla="*/ 0 w 13"/>
                <a:gd name="T7" fmla="*/ 32 h 35"/>
                <a:gd name="T8" fmla="*/ 0 w 13"/>
                <a:gd name="T9" fmla="*/ 34 h 35"/>
                <a:gd name="T10" fmla="*/ 13 w 13"/>
                <a:gd name="T11" fmla="*/ 35 h 35"/>
                <a:gd name="T12" fmla="*/ 0 w 13"/>
                <a:gd name="T13" fmla="*/ 34 h 35"/>
                <a:gd name="T14" fmla="*/ 0 w 13"/>
                <a:gd name="T1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5">
                  <a:moveTo>
                    <a:pt x="0" y="32"/>
                  </a:moveTo>
                  <a:cubicBezTo>
                    <a:pt x="0" y="32"/>
                    <a:pt x="1" y="3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5"/>
                    <a:pt x="8" y="35"/>
                    <a:pt x="13" y="35"/>
                  </a:cubicBezTo>
                  <a:cubicBezTo>
                    <a:pt x="8" y="35"/>
                    <a:pt x="4" y="35"/>
                    <a:pt x="0" y="34"/>
                  </a:cubicBezTo>
                  <a:cubicBezTo>
                    <a:pt x="0" y="34"/>
                    <a:pt x="0" y="34"/>
                    <a:pt x="0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6892346" y="5080944"/>
              <a:ext cx="40279" cy="67476"/>
            </a:xfrm>
            <a:custGeom>
              <a:avLst/>
              <a:gdLst>
                <a:gd name="T0" fmla="*/ 27 w 54"/>
                <a:gd name="T1" fmla="*/ 0 h 122"/>
                <a:gd name="T2" fmla="*/ 0 w 54"/>
                <a:gd name="T3" fmla="*/ 17 h 122"/>
                <a:gd name="T4" fmla="*/ 0 w 54"/>
                <a:gd name="T5" fmla="*/ 66 h 122"/>
                <a:gd name="T6" fmla="*/ 0 w 54"/>
                <a:gd name="T7" fmla="*/ 104 h 122"/>
                <a:gd name="T8" fmla="*/ 0 w 54"/>
                <a:gd name="T9" fmla="*/ 105 h 122"/>
                <a:gd name="T10" fmla="*/ 4 w 54"/>
                <a:gd name="T11" fmla="*/ 114 h 122"/>
                <a:gd name="T12" fmla="*/ 27 w 54"/>
                <a:gd name="T13" fmla="*/ 122 h 122"/>
                <a:gd name="T14" fmla="*/ 50 w 54"/>
                <a:gd name="T15" fmla="*/ 114 h 122"/>
                <a:gd name="T16" fmla="*/ 54 w 54"/>
                <a:gd name="T17" fmla="*/ 105 h 122"/>
                <a:gd name="T18" fmla="*/ 54 w 54"/>
                <a:gd name="T19" fmla="*/ 104 h 122"/>
                <a:gd name="T20" fmla="*/ 54 w 54"/>
                <a:gd name="T21" fmla="*/ 66 h 122"/>
                <a:gd name="T22" fmla="*/ 54 w 54"/>
                <a:gd name="T23" fmla="*/ 17 h 122"/>
                <a:gd name="T24" fmla="*/ 27 w 54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22">
                  <a:moveTo>
                    <a:pt x="27" y="0"/>
                  </a:moveTo>
                  <a:cubicBezTo>
                    <a:pt x="13" y="0"/>
                    <a:pt x="0" y="8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1"/>
                    <a:pt x="4" y="114"/>
                  </a:cubicBezTo>
                  <a:cubicBezTo>
                    <a:pt x="9" y="119"/>
                    <a:pt x="18" y="122"/>
                    <a:pt x="27" y="122"/>
                  </a:cubicBezTo>
                  <a:cubicBezTo>
                    <a:pt x="37" y="122"/>
                    <a:pt x="46" y="119"/>
                    <a:pt x="50" y="114"/>
                  </a:cubicBezTo>
                  <a:cubicBezTo>
                    <a:pt x="53" y="111"/>
                    <a:pt x="54" y="108"/>
                    <a:pt x="54" y="105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8"/>
                    <a:pt x="42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6606366" y="5080944"/>
              <a:ext cx="40279" cy="67476"/>
            </a:xfrm>
            <a:custGeom>
              <a:avLst/>
              <a:gdLst>
                <a:gd name="T0" fmla="*/ 27 w 54"/>
                <a:gd name="T1" fmla="*/ 0 h 122"/>
                <a:gd name="T2" fmla="*/ 0 w 54"/>
                <a:gd name="T3" fmla="*/ 17 h 122"/>
                <a:gd name="T4" fmla="*/ 0 w 54"/>
                <a:gd name="T5" fmla="*/ 66 h 122"/>
                <a:gd name="T6" fmla="*/ 0 w 54"/>
                <a:gd name="T7" fmla="*/ 104 h 122"/>
                <a:gd name="T8" fmla="*/ 0 w 54"/>
                <a:gd name="T9" fmla="*/ 105 h 122"/>
                <a:gd name="T10" fmla="*/ 4 w 54"/>
                <a:gd name="T11" fmla="*/ 114 h 122"/>
                <a:gd name="T12" fmla="*/ 27 w 54"/>
                <a:gd name="T13" fmla="*/ 122 h 122"/>
                <a:gd name="T14" fmla="*/ 50 w 54"/>
                <a:gd name="T15" fmla="*/ 114 h 122"/>
                <a:gd name="T16" fmla="*/ 54 w 54"/>
                <a:gd name="T17" fmla="*/ 105 h 122"/>
                <a:gd name="T18" fmla="*/ 54 w 54"/>
                <a:gd name="T19" fmla="*/ 104 h 122"/>
                <a:gd name="T20" fmla="*/ 54 w 54"/>
                <a:gd name="T21" fmla="*/ 66 h 122"/>
                <a:gd name="T22" fmla="*/ 54 w 54"/>
                <a:gd name="T23" fmla="*/ 17 h 122"/>
                <a:gd name="T24" fmla="*/ 27 w 54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22">
                  <a:moveTo>
                    <a:pt x="27" y="0"/>
                  </a:moveTo>
                  <a:cubicBezTo>
                    <a:pt x="13" y="0"/>
                    <a:pt x="0" y="8"/>
                    <a:pt x="0" y="1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2" y="111"/>
                    <a:pt x="4" y="114"/>
                  </a:cubicBezTo>
                  <a:cubicBezTo>
                    <a:pt x="9" y="119"/>
                    <a:pt x="18" y="122"/>
                    <a:pt x="27" y="122"/>
                  </a:cubicBezTo>
                  <a:cubicBezTo>
                    <a:pt x="37" y="122"/>
                    <a:pt x="46" y="119"/>
                    <a:pt x="50" y="114"/>
                  </a:cubicBezTo>
                  <a:cubicBezTo>
                    <a:pt x="53" y="111"/>
                    <a:pt x="54" y="108"/>
                    <a:pt x="54" y="105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8"/>
                    <a:pt x="42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6522294" y="5117200"/>
              <a:ext cx="495753" cy="417947"/>
            </a:xfrm>
            <a:custGeom>
              <a:avLst/>
              <a:gdLst>
                <a:gd name="T0" fmla="*/ 730 w 786"/>
                <a:gd name="T1" fmla="*/ 0 h 760"/>
                <a:gd name="T2" fmla="*/ 649 w 786"/>
                <a:gd name="T3" fmla="*/ 0 h 760"/>
                <a:gd name="T4" fmla="*/ 649 w 786"/>
                <a:gd name="T5" fmla="*/ 38 h 760"/>
                <a:gd name="T6" fmla="*/ 649 w 786"/>
                <a:gd name="T7" fmla="*/ 39 h 760"/>
                <a:gd name="T8" fmla="*/ 637 w 786"/>
                <a:gd name="T9" fmla="*/ 70 h 760"/>
                <a:gd name="T10" fmla="*/ 590 w 786"/>
                <a:gd name="T11" fmla="*/ 88 h 760"/>
                <a:gd name="T12" fmla="*/ 544 w 786"/>
                <a:gd name="T13" fmla="*/ 70 h 760"/>
                <a:gd name="T14" fmla="*/ 531 w 786"/>
                <a:gd name="T15" fmla="*/ 39 h 760"/>
                <a:gd name="T16" fmla="*/ 531 w 786"/>
                <a:gd name="T17" fmla="*/ 38 h 760"/>
                <a:gd name="T18" fmla="*/ 531 w 786"/>
                <a:gd name="T19" fmla="*/ 0 h 760"/>
                <a:gd name="T20" fmla="*/ 259 w 786"/>
                <a:gd name="T21" fmla="*/ 0 h 760"/>
                <a:gd name="T22" fmla="*/ 259 w 786"/>
                <a:gd name="T23" fmla="*/ 38 h 760"/>
                <a:gd name="T24" fmla="*/ 259 w 786"/>
                <a:gd name="T25" fmla="*/ 39 h 760"/>
                <a:gd name="T26" fmla="*/ 247 w 786"/>
                <a:gd name="T27" fmla="*/ 70 h 760"/>
                <a:gd name="T28" fmla="*/ 200 w 786"/>
                <a:gd name="T29" fmla="*/ 88 h 760"/>
                <a:gd name="T30" fmla="*/ 154 w 786"/>
                <a:gd name="T31" fmla="*/ 70 h 760"/>
                <a:gd name="T32" fmla="*/ 141 w 786"/>
                <a:gd name="T33" fmla="*/ 39 h 760"/>
                <a:gd name="T34" fmla="*/ 141 w 786"/>
                <a:gd name="T35" fmla="*/ 38 h 760"/>
                <a:gd name="T36" fmla="*/ 141 w 786"/>
                <a:gd name="T37" fmla="*/ 0 h 760"/>
                <a:gd name="T38" fmla="*/ 55 w 786"/>
                <a:gd name="T39" fmla="*/ 0 h 760"/>
                <a:gd name="T40" fmla="*/ 0 w 786"/>
                <a:gd name="T41" fmla="*/ 56 h 760"/>
                <a:gd name="T42" fmla="*/ 0 w 786"/>
                <a:gd name="T43" fmla="*/ 704 h 760"/>
                <a:gd name="T44" fmla="*/ 55 w 786"/>
                <a:gd name="T45" fmla="*/ 760 h 760"/>
                <a:gd name="T46" fmla="*/ 730 w 786"/>
                <a:gd name="T47" fmla="*/ 760 h 760"/>
                <a:gd name="T48" fmla="*/ 786 w 786"/>
                <a:gd name="T49" fmla="*/ 704 h 760"/>
                <a:gd name="T50" fmla="*/ 786 w 786"/>
                <a:gd name="T51" fmla="*/ 56 h 760"/>
                <a:gd name="T52" fmla="*/ 730 w 786"/>
                <a:gd name="T53" fmla="*/ 0 h 760"/>
                <a:gd name="T54" fmla="*/ 738 w 786"/>
                <a:gd name="T55" fmla="*/ 704 h 760"/>
                <a:gd name="T56" fmla="*/ 730 w 786"/>
                <a:gd name="T57" fmla="*/ 712 h 760"/>
                <a:gd name="T58" fmla="*/ 55 w 786"/>
                <a:gd name="T59" fmla="*/ 712 h 760"/>
                <a:gd name="T60" fmla="*/ 48 w 786"/>
                <a:gd name="T61" fmla="*/ 704 h 760"/>
                <a:gd name="T62" fmla="*/ 48 w 786"/>
                <a:gd name="T63" fmla="*/ 290 h 760"/>
                <a:gd name="T64" fmla="*/ 738 w 786"/>
                <a:gd name="T65" fmla="*/ 290 h 760"/>
                <a:gd name="T66" fmla="*/ 738 w 786"/>
                <a:gd name="T67" fmla="*/ 704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6" h="760">
                  <a:moveTo>
                    <a:pt x="730" y="0"/>
                  </a:moveTo>
                  <a:cubicBezTo>
                    <a:pt x="649" y="0"/>
                    <a:pt x="649" y="0"/>
                    <a:pt x="649" y="0"/>
                  </a:cubicBezTo>
                  <a:cubicBezTo>
                    <a:pt x="649" y="38"/>
                    <a:pt x="649" y="38"/>
                    <a:pt x="649" y="38"/>
                  </a:cubicBezTo>
                  <a:cubicBezTo>
                    <a:pt x="649" y="39"/>
                    <a:pt x="649" y="39"/>
                    <a:pt x="649" y="39"/>
                  </a:cubicBezTo>
                  <a:cubicBezTo>
                    <a:pt x="649" y="50"/>
                    <a:pt x="645" y="61"/>
                    <a:pt x="637" y="70"/>
                  </a:cubicBezTo>
                  <a:cubicBezTo>
                    <a:pt x="626" y="81"/>
                    <a:pt x="609" y="88"/>
                    <a:pt x="590" y="88"/>
                  </a:cubicBezTo>
                  <a:cubicBezTo>
                    <a:pt x="572" y="88"/>
                    <a:pt x="555" y="81"/>
                    <a:pt x="544" y="70"/>
                  </a:cubicBezTo>
                  <a:cubicBezTo>
                    <a:pt x="536" y="61"/>
                    <a:pt x="531" y="50"/>
                    <a:pt x="531" y="39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9" y="50"/>
                    <a:pt x="255" y="61"/>
                    <a:pt x="247" y="70"/>
                  </a:cubicBezTo>
                  <a:cubicBezTo>
                    <a:pt x="236" y="81"/>
                    <a:pt x="219" y="88"/>
                    <a:pt x="200" y="88"/>
                  </a:cubicBezTo>
                  <a:cubicBezTo>
                    <a:pt x="182" y="88"/>
                    <a:pt x="165" y="81"/>
                    <a:pt x="154" y="70"/>
                  </a:cubicBezTo>
                  <a:cubicBezTo>
                    <a:pt x="146" y="61"/>
                    <a:pt x="141" y="50"/>
                    <a:pt x="141" y="39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35"/>
                    <a:pt x="25" y="760"/>
                    <a:pt x="55" y="760"/>
                  </a:cubicBezTo>
                  <a:cubicBezTo>
                    <a:pt x="730" y="760"/>
                    <a:pt x="730" y="760"/>
                    <a:pt x="730" y="760"/>
                  </a:cubicBezTo>
                  <a:cubicBezTo>
                    <a:pt x="761" y="760"/>
                    <a:pt x="786" y="735"/>
                    <a:pt x="786" y="704"/>
                  </a:cubicBezTo>
                  <a:cubicBezTo>
                    <a:pt x="786" y="56"/>
                    <a:pt x="786" y="56"/>
                    <a:pt x="786" y="56"/>
                  </a:cubicBezTo>
                  <a:cubicBezTo>
                    <a:pt x="786" y="25"/>
                    <a:pt x="761" y="0"/>
                    <a:pt x="730" y="0"/>
                  </a:cubicBezTo>
                  <a:close/>
                  <a:moveTo>
                    <a:pt x="738" y="704"/>
                  </a:moveTo>
                  <a:cubicBezTo>
                    <a:pt x="738" y="708"/>
                    <a:pt x="734" y="712"/>
                    <a:pt x="730" y="712"/>
                  </a:cubicBezTo>
                  <a:cubicBezTo>
                    <a:pt x="55" y="712"/>
                    <a:pt x="55" y="712"/>
                    <a:pt x="55" y="712"/>
                  </a:cubicBezTo>
                  <a:cubicBezTo>
                    <a:pt x="51" y="712"/>
                    <a:pt x="48" y="708"/>
                    <a:pt x="48" y="704"/>
                  </a:cubicBezTo>
                  <a:cubicBezTo>
                    <a:pt x="48" y="290"/>
                    <a:pt x="48" y="290"/>
                    <a:pt x="48" y="290"/>
                  </a:cubicBezTo>
                  <a:cubicBezTo>
                    <a:pt x="738" y="290"/>
                    <a:pt x="738" y="290"/>
                    <a:pt x="738" y="290"/>
                  </a:cubicBezTo>
                  <a:lnTo>
                    <a:pt x="738" y="7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46" name="Straight Connector 30"/>
          <p:cNvCxnSpPr>
            <a:cxnSpLocks/>
          </p:cNvCxnSpPr>
          <p:nvPr/>
        </p:nvCxnSpPr>
        <p:spPr>
          <a:xfrm>
            <a:off x="7306173" y="5362271"/>
            <a:ext cx="43194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31"/>
          <p:cNvSpPr txBox="1"/>
          <p:nvPr/>
        </p:nvSpPr>
        <p:spPr>
          <a:xfrm>
            <a:off x="7327484" y="5049180"/>
            <a:ext cx="340793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2000" b="1" dirty="0">
                <a:solidFill>
                  <a:srgbClr val="FFFFFF">
                    <a:lumMod val="50000"/>
                  </a:srgbClr>
                </a:solidFill>
                <a:latin typeface="Candara" panose="020E0502030303020204" pitchFamily="34" charset="0"/>
              </a:rPr>
              <a:t>FELDARBEITSZEIT</a:t>
            </a: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7239907" y="5399406"/>
            <a:ext cx="441119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6" indent="-171456">
              <a:spcBef>
                <a:spcPts val="300"/>
              </a:spcBef>
              <a:spcAft>
                <a:spcPts val="3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Welle 1: 30.07. - 04.08.2020</a:t>
            </a:r>
          </a:p>
          <a:p>
            <a:pPr marL="171456" indent="-171456">
              <a:spcBef>
                <a:spcPts val="300"/>
              </a:spcBef>
              <a:spcAft>
                <a:spcPts val="3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Welle 2: 13.- 18.08.2020</a:t>
            </a:r>
          </a:p>
        </p:txBody>
      </p:sp>
      <p:grpSp>
        <p:nvGrpSpPr>
          <p:cNvPr id="56" name="Group 27"/>
          <p:cNvGrpSpPr>
            <a:grpSpLocks noChangeAspect="1"/>
          </p:cNvGrpSpPr>
          <p:nvPr/>
        </p:nvGrpSpPr>
        <p:grpSpPr bwMode="auto">
          <a:xfrm>
            <a:off x="6438168" y="3783385"/>
            <a:ext cx="680955" cy="419358"/>
            <a:chOff x="2096" y="1041"/>
            <a:chExt cx="1570" cy="1128"/>
          </a:xfrm>
          <a:solidFill>
            <a:schemeClr val="accent2"/>
          </a:solidFill>
        </p:grpSpPr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2523" y="1041"/>
              <a:ext cx="1143" cy="1128"/>
            </a:xfrm>
            <a:custGeom>
              <a:avLst/>
              <a:gdLst>
                <a:gd name="T0" fmla="*/ 476 w 482"/>
                <a:gd name="T1" fmla="*/ 189 h 474"/>
                <a:gd name="T2" fmla="*/ 183 w 482"/>
                <a:gd name="T3" fmla="*/ 15 h 474"/>
                <a:gd name="T4" fmla="*/ 0 w 482"/>
                <a:gd name="T5" fmla="*/ 87 h 474"/>
                <a:gd name="T6" fmla="*/ 54 w 482"/>
                <a:gd name="T7" fmla="*/ 88 h 474"/>
                <a:gd name="T8" fmla="*/ 272 w 482"/>
                <a:gd name="T9" fmla="*/ 282 h 474"/>
                <a:gd name="T10" fmla="*/ 151 w 482"/>
                <a:gd name="T11" fmla="*/ 416 h 474"/>
                <a:gd name="T12" fmla="*/ 221 w 482"/>
                <a:gd name="T13" fmla="*/ 416 h 474"/>
                <a:gd name="T14" fmla="*/ 284 w 482"/>
                <a:gd name="T15" fmla="*/ 404 h 474"/>
                <a:gd name="T16" fmla="*/ 397 w 482"/>
                <a:gd name="T17" fmla="*/ 474 h 474"/>
                <a:gd name="T18" fmla="*/ 378 w 482"/>
                <a:gd name="T19" fmla="*/ 362 h 474"/>
                <a:gd name="T20" fmla="*/ 476 w 482"/>
                <a:gd name="T21" fmla="*/ 18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474">
                  <a:moveTo>
                    <a:pt x="476" y="189"/>
                  </a:moveTo>
                  <a:cubicBezTo>
                    <a:pt x="465" y="78"/>
                    <a:pt x="334" y="0"/>
                    <a:pt x="183" y="15"/>
                  </a:cubicBezTo>
                  <a:cubicBezTo>
                    <a:pt x="110" y="22"/>
                    <a:pt x="46" y="49"/>
                    <a:pt x="0" y="87"/>
                  </a:cubicBezTo>
                  <a:cubicBezTo>
                    <a:pt x="18" y="86"/>
                    <a:pt x="36" y="86"/>
                    <a:pt x="54" y="88"/>
                  </a:cubicBezTo>
                  <a:cubicBezTo>
                    <a:pt x="184" y="100"/>
                    <a:pt x="281" y="187"/>
                    <a:pt x="272" y="282"/>
                  </a:cubicBezTo>
                  <a:cubicBezTo>
                    <a:pt x="266" y="342"/>
                    <a:pt x="218" y="392"/>
                    <a:pt x="151" y="416"/>
                  </a:cubicBezTo>
                  <a:cubicBezTo>
                    <a:pt x="173" y="418"/>
                    <a:pt x="197" y="418"/>
                    <a:pt x="221" y="416"/>
                  </a:cubicBezTo>
                  <a:cubicBezTo>
                    <a:pt x="243" y="414"/>
                    <a:pt x="264" y="410"/>
                    <a:pt x="284" y="404"/>
                  </a:cubicBezTo>
                  <a:cubicBezTo>
                    <a:pt x="397" y="474"/>
                    <a:pt x="397" y="474"/>
                    <a:pt x="397" y="474"/>
                  </a:cubicBezTo>
                  <a:cubicBezTo>
                    <a:pt x="378" y="362"/>
                    <a:pt x="378" y="362"/>
                    <a:pt x="378" y="362"/>
                  </a:cubicBezTo>
                  <a:cubicBezTo>
                    <a:pt x="443" y="319"/>
                    <a:pt x="482" y="256"/>
                    <a:pt x="476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Freeform 29"/>
            <p:cNvSpPr>
              <a:spLocks noEditPoints="1"/>
            </p:cNvSpPr>
            <p:nvPr/>
          </p:nvSpPr>
          <p:spPr bwMode="auto">
            <a:xfrm>
              <a:off x="2096" y="1253"/>
              <a:ext cx="1060" cy="913"/>
            </a:xfrm>
            <a:custGeom>
              <a:avLst/>
              <a:gdLst>
                <a:gd name="T0" fmla="*/ 237 w 447"/>
                <a:gd name="T1" fmla="*/ 12 h 384"/>
                <a:gd name="T2" fmla="*/ 5 w 447"/>
                <a:gd name="T3" fmla="*/ 151 h 384"/>
                <a:gd name="T4" fmla="*/ 83 w 447"/>
                <a:gd name="T5" fmla="*/ 290 h 384"/>
                <a:gd name="T6" fmla="*/ 80 w 447"/>
                <a:gd name="T7" fmla="*/ 284 h 384"/>
                <a:gd name="T8" fmla="*/ 65 w 447"/>
                <a:gd name="T9" fmla="*/ 370 h 384"/>
                <a:gd name="T10" fmla="*/ 63 w 447"/>
                <a:gd name="T11" fmla="*/ 384 h 384"/>
                <a:gd name="T12" fmla="*/ 75 w 447"/>
                <a:gd name="T13" fmla="*/ 376 h 384"/>
                <a:gd name="T14" fmla="*/ 162 w 447"/>
                <a:gd name="T15" fmla="*/ 322 h 384"/>
                <a:gd name="T16" fmla="*/ 157 w 447"/>
                <a:gd name="T17" fmla="*/ 323 h 384"/>
                <a:gd name="T18" fmla="*/ 207 w 447"/>
                <a:gd name="T19" fmla="*/ 332 h 384"/>
                <a:gd name="T20" fmla="*/ 439 w 447"/>
                <a:gd name="T21" fmla="*/ 193 h 384"/>
                <a:gd name="T22" fmla="*/ 237 w 447"/>
                <a:gd name="T23" fmla="*/ 12 h 384"/>
                <a:gd name="T24" fmla="*/ 427 w 447"/>
                <a:gd name="T25" fmla="*/ 192 h 384"/>
                <a:gd name="T26" fmla="*/ 208 w 447"/>
                <a:gd name="T27" fmla="*/ 320 h 384"/>
                <a:gd name="T28" fmla="*/ 160 w 447"/>
                <a:gd name="T29" fmla="*/ 311 h 384"/>
                <a:gd name="T30" fmla="*/ 157 w 447"/>
                <a:gd name="T31" fmla="*/ 311 h 384"/>
                <a:gd name="T32" fmla="*/ 155 w 447"/>
                <a:gd name="T33" fmla="*/ 312 h 384"/>
                <a:gd name="T34" fmla="*/ 68 w 447"/>
                <a:gd name="T35" fmla="*/ 366 h 384"/>
                <a:gd name="T36" fmla="*/ 77 w 447"/>
                <a:gd name="T37" fmla="*/ 372 h 384"/>
                <a:gd name="T38" fmla="*/ 92 w 447"/>
                <a:gd name="T39" fmla="*/ 286 h 384"/>
                <a:gd name="T40" fmla="*/ 93 w 447"/>
                <a:gd name="T41" fmla="*/ 282 h 384"/>
                <a:gd name="T42" fmla="*/ 89 w 447"/>
                <a:gd name="T43" fmla="*/ 280 h 384"/>
                <a:gd name="T44" fmla="*/ 17 w 447"/>
                <a:gd name="T45" fmla="*/ 152 h 384"/>
                <a:gd name="T46" fmla="*/ 236 w 447"/>
                <a:gd name="T47" fmla="*/ 24 h 384"/>
                <a:gd name="T48" fmla="*/ 427 w 447"/>
                <a:gd name="T49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7" h="384">
                  <a:moveTo>
                    <a:pt x="237" y="12"/>
                  </a:moveTo>
                  <a:cubicBezTo>
                    <a:pt x="118" y="0"/>
                    <a:pt x="13" y="63"/>
                    <a:pt x="5" y="151"/>
                  </a:cubicBezTo>
                  <a:cubicBezTo>
                    <a:pt x="0" y="203"/>
                    <a:pt x="29" y="254"/>
                    <a:pt x="83" y="290"/>
                  </a:cubicBezTo>
                  <a:cubicBezTo>
                    <a:pt x="80" y="284"/>
                    <a:pt x="80" y="284"/>
                    <a:pt x="80" y="284"/>
                  </a:cubicBezTo>
                  <a:cubicBezTo>
                    <a:pt x="65" y="370"/>
                    <a:pt x="65" y="370"/>
                    <a:pt x="65" y="370"/>
                  </a:cubicBezTo>
                  <a:cubicBezTo>
                    <a:pt x="63" y="384"/>
                    <a:pt x="63" y="384"/>
                    <a:pt x="63" y="384"/>
                  </a:cubicBezTo>
                  <a:cubicBezTo>
                    <a:pt x="75" y="376"/>
                    <a:pt x="75" y="376"/>
                    <a:pt x="75" y="376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73" y="327"/>
                    <a:pt x="190" y="331"/>
                    <a:pt x="207" y="332"/>
                  </a:cubicBezTo>
                  <a:cubicBezTo>
                    <a:pt x="326" y="344"/>
                    <a:pt x="431" y="281"/>
                    <a:pt x="439" y="193"/>
                  </a:cubicBezTo>
                  <a:cubicBezTo>
                    <a:pt x="447" y="104"/>
                    <a:pt x="357" y="23"/>
                    <a:pt x="237" y="12"/>
                  </a:cubicBezTo>
                  <a:close/>
                  <a:moveTo>
                    <a:pt x="427" y="192"/>
                  </a:moveTo>
                  <a:cubicBezTo>
                    <a:pt x="419" y="273"/>
                    <a:pt x="321" y="331"/>
                    <a:pt x="208" y="320"/>
                  </a:cubicBezTo>
                  <a:cubicBezTo>
                    <a:pt x="192" y="319"/>
                    <a:pt x="176" y="316"/>
                    <a:pt x="160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5" y="312"/>
                    <a:pt x="155" y="312"/>
                    <a:pt x="155" y="312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77" y="372"/>
                    <a:pt x="77" y="372"/>
                    <a:pt x="77" y="372"/>
                  </a:cubicBezTo>
                  <a:cubicBezTo>
                    <a:pt x="92" y="286"/>
                    <a:pt x="92" y="286"/>
                    <a:pt x="92" y="286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40" y="247"/>
                    <a:pt x="12" y="199"/>
                    <a:pt x="17" y="152"/>
                  </a:cubicBezTo>
                  <a:cubicBezTo>
                    <a:pt x="25" y="70"/>
                    <a:pt x="123" y="13"/>
                    <a:pt x="236" y="24"/>
                  </a:cubicBezTo>
                  <a:cubicBezTo>
                    <a:pt x="349" y="34"/>
                    <a:pt x="435" y="110"/>
                    <a:pt x="427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57" name="Straight Connector 40"/>
          <p:cNvCxnSpPr>
            <a:cxnSpLocks/>
          </p:cNvCxnSpPr>
          <p:nvPr/>
        </p:nvCxnSpPr>
        <p:spPr>
          <a:xfrm>
            <a:off x="7268303" y="4119003"/>
            <a:ext cx="431943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1"/>
          <p:cNvSpPr txBox="1"/>
          <p:nvPr/>
        </p:nvSpPr>
        <p:spPr>
          <a:xfrm>
            <a:off x="7289614" y="3787796"/>
            <a:ext cx="340793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AT" sz="2000" b="1" dirty="0">
                <a:solidFill>
                  <a:srgbClr val="FFFFFF">
                    <a:lumMod val="50000"/>
                  </a:srgbClr>
                </a:solidFill>
                <a:latin typeface="Candara" panose="020E0502030303020204" pitchFamily="34" charset="0"/>
              </a:rPr>
              <a:t>METHODE</a:t>
            </a: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>
            <a:off x="7199499" y="4149372"/>
            <a:ext cx="4451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6" indent="-171456">
              <a:spcBef>
                <a:spcPts val="600"/>
              </a:spcBef>
              <a:spcAft>
                <a:spcPts val="600"/>
              </a:spcAft>
              <a:buClr>
                <a:srgbClr val="ABBE37"/>
              </a:buClr>
              <a:buSzPct val="85000"/>
              <a:buBlip>
                <a:blip r:embed="rId2"/>
              </a:buBlip>
              <a:tabLst>
                <a:tab pos="84140" algn="l"/>
                <a:tab pos="998570" algn="l"/>
                <a:tab pos="1913001" algn="l"/>
                <a:tab pos="2827432" algn="l"/>
                <a:tab pos="3741862" algn="l"/>
                <a:tab pos="4656293" algn="l"/>
                <a:tab pos="5570723" algn="l"/>
                <a:tab pos="6485153" algn="l"/>
                <a:tab pos="7399584" algn="l"/>
                <a:tab pos="8314014" algn="l"/>
                <a:tab pos="9228444" algn="l"/>
                <a:tab pos="10142874" algn="l"/>
              </a:tabLst>
            </a:pPr>
            <a:r>
              <a:rPr lang="de-AT" sz="1600" dirty="0">
                <a:solidFill>
                  <a:srgbClr val="545454"/>
                </a:solidFill>
                <a:latin typeface="+mn-lt"/>
              </a:rPr>
              <a:t>Online Interviews im Rahmen des INTEGRAL Onlinebus</a:t>
            </a:r>
          </a:p>
        </p:txBody>
      </p:sp>
    </p:spTree>
    <p:extLst>
      <p:ext uri="{BB962C8B-B14F-4D97-AF65-F5344CB8AC3E}">
        <p14:creationId xmlns:p14="http://schemas.microsoft.com/office/powerpoint/2010/main" val="36537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Urlaubs-stornierungen wegen </a:t>
            </a:r>
            <a:r>
              <a:rPr lang="de-AT" dirty="0" err="1"/>
              <a:t>corona</a:t>
            </a:r>
            <a:r>
              <a:rPr lang="de-AT" dirty="0"/>
              <a:t>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15% der Befragten, geben an, aufgrund der Stornierung des Urlaubs Geld für andere Dinge zu haben, insbesondere WienerInnen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F13: Aufgrund der Corona-Krise mussten viele Personen ihre Urlaube/Reisen stornieren und haben daher zum Teil Geld</a:t>
            </a:r>
            <a:br>
              <a:rPr lang="de-AT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für andere Dinge zur Verfügung. Wie ist das bei Ihnen? Welche der folgenden Aussagen beschreibt Ihre Situation am besten?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7" name="GRAPH_01">
            <a:extLst>
              <a:ext uri="{FF2B5EF4-FFF2-40B4-BE49-F238E27FC236}">
                <a16:creationId xmlns:a16="http://schemas.microsoft.com/office/drawing/2014/main" id="{CDB52349-7B54-405D-870F-61B04E1CBB12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212269"/>
              </p:ext>
            </p:extLst>
          </p:nvPr>
        </p:nvGraphicFramePr>
        <p:xfrm>
          <a:off x="-29329" y="1718810"/>
          <a:ext cx="5524547" cy="423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TABLE_01">
            <a:extLst>
              <a:ext uri="{FF2B5EF4-FFF2-40B4-BE49-F238E27FC236}">
                <a16:creationId xmlns:a16="http://schemas.microsoft.com/office/drawing/2014/main" id="{B51E499C-1753-4497-A36B-5F9501D515EC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3909300"/>
              </p:ext>
            </p:extLst>
          </p:nvPr>
        </p:nvGraphicFramePr>
        <p:xfrm>
          <a:off x="6239628" y="1673806"/>
          <a:ext cx="5580000" cy="4319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276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Urlaub storniert – Geld zur Verfügung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Urlaub storniert – Budget schon verplant/</a:t>
                      </a:r>
                      <a:b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verbraucht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Kein Urlaub geplant/</a:t>
                      </a:r>
                      <a:b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geplanter Urlaub nicht storniert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84AF797-CBF9-43C7-BCC9-FD057083F4DF}"/>
              </a:ext>
            </a:extLst>
          </p:cNvPr>
          <p:cNvGrpSpPr/>
          <p:nvPr/>
        </p:nvGrpSpPr>
        <p:grpSpPr>
          <a:xfrm>
            <a:off x="5510141" y="2558757"/>
            <a:ext cx="675075" cy="3300513"/>
            <a:chOff x="6287413" y="1928647"/>
            <a:chExt cx="675075" cy="3300513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901ECDE-6C0C-4F5A-839F-F38F2D86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BAA101A-53D8-464D-A391-6D9E3BFB4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7" name="Picture 4" descr="Bildergebnis für piktogramm bildung">
              <a:extLst>
                <a:ext uri="{FF2B5EF4-FFF2-40B4-BE49-F238E27FC236}">
                  <a16:creationId xmlns:a16="http://schemas.microsoft.com/office/drawing/2014/main" id="{D43D00A7-F13D-4F0A-8BB0-F91E944118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68909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5A15E95-CCA6-48FC-BEB3-A3703000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59917"/>
              <a:ext cx="257843" cy="257843"/>
            </a:xfrm>
            <a:prstGeom prst="rect">
              <a:avLst/>
            </a:prstGeom>
          </p:spPr>
        </p:pic>
        <p:pic>
          <p:nvPicPr>
            <p:cNvPr id="35" name="Picture 4" descr="Bildergebnis für Österreich Bundesländer">
              <a:extLst>
                <a:ext uri="{FF2B5EF4-FFF2-40B4-BE49-F238E27FC236}">
                  <a16:creationId xmlns:a16="http://schemas.microsoft.com/office/drawing/2014/main" id="{CAC76862-A7F4-474D-A038-2C41D41F5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Grafik 38" descr="Gruppe von Personen">
              <a:extLst>
                <a:ext uri="{FF2B5EF4-FFF2-40B4-BE49-F238E27FC236}">
                  <a16:creationId xmlns:a16="http://schemas.microsoft.com/office/drawing/2014/main" id="{E9CC7284-9081-4979-8442-2F7EDF00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4869160"/>
              <a:ext cx="360000" cy="3600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8DEEC14-3C2F-4DF1-B23C-53BC71E55275}"/>
              </a:ext>
            </a:extLst>
          </p:cNvPr>
          <p:cNvGrpSpPr/>
          <p:nvPr/>
        </p:nvGrpSpPr>
        <p:grpSpPr>
          <a:xfrm>
            <a:off x="7310341" y="6065124"/>
            <a:ext cx="1746153" cy="305479"/>
            <a:chOff x="5519183" y="5634245"/>
            <a:chExt cx="1746153" cy="305479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CAB1D387-8C04-4748-9ADE-0E93DFD94208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7510FAD-8A77-4B11-A33C-CD221EE8DB6F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4FA0AA2-90F6-4A5F-A4DE-10EF484A5ED2}"/>
              </a:ext>
            </a:extLst>
          </p:cNvPr>
          <p:cNvGrpSpPr/>
          <p:nvPr/>
        </p:nvGrpSpPr>
        <p:grpSpPr>
          <a:xfrm>
            <a:off x="9052440" y="6058340"/>
            <a:ext cx="1884256" cy="305479"/>
            <a:chOff x="5519183" y="5930261"/>
            <a:chExt cx="1884256" cy="305479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14A7DC7C-FCA7-4503-99B5-E222F8C18488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3C4952AF-E263-4A7D-BF73-55198CAA481B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42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Urlaubs-stornierungen wegen </a:t>
            </a:r>
            <a:r>
              <a:rPr lang="de-AT" dirty="0" err="1"/>
              <a:t>corona</a:t>
            </a:r>
            <a:r>
              <a:rPr lang="de-AT" dirty="0"/>
              <a:t> </a:t>
            </a:r>
            <a:r>
              <a:rPr lang="de-AT" sz="2000" dirty="0"/>
              <a:t>(2/2)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15% der Befragten, geben an, aufgrund der Stornierung des Urlaubs Geld für andere Dinge zu haben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F13: Aufgrund der Corona-Krise mussten viele Personen ihre Urlaube/Reisen stornieren und haben daher zum Teil Geld</a:t>
            </a:r>
            <a:br>
              <a:rPr lang="de-AT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für andere Dinge zur Verfügung. Wie ist das bei Ihnen? Welche der folgenden Aussagen beschreibt Ihre Situation am besten?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8917118"/>
              </p:ext>
            </p:extLst>
          </p:nvPr>
        </p:nvGraphicFramePr>
        <p:xfrm>
          <a:off x="6239628" y="1673805"/>
          <a:ext cx="5760000" cy="412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027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Urlaub storniert – Geld zur Verfügung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Urlaub storniert – Budget schon verplant/verbraucht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Kein Urlaub geplant/geplanter Urlaub nicht storniert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189270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016146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99987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192596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450880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567864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71119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46962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2EC48635-8878-457C-8862-B364992AA5F9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F00CBFE-AB1B-4DB8-A19C-4507B516EBC1}"/>
              </a:ext>
            </a:extLst>
          </p:cNvPr>
          <p:cNvGrpSpPr/>
          <p:nvPr/>
        </p:nvGrpSpPr>
        <p:grpSpPr>
          <a:xfrm>
            <a:off x="7310341" y="6065124"/>
            <a:ext cx="1746153" cy="305479"/>
            <a:chOff x="5519183" y="5634245"/>
            <a:chExt cx="1746153" cy="30547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6FAF765-4959-4FDF-A46A-76D13A356F7F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FC00CC9-E8AC-4A86-BE34-B025A940E489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4617E8-BAD8-400D-B82C-381ACB6EE65E}"/>
              </a:ext>
            </a:extLst>
          </p:cNvPr>
          <p:cNvGrpSpPr/>
          <p:nvPr/>
        </p:nvGrpSpPr>
        <p:grpSpPr>
          <a:xfrm>
            <a:off x="9052440" y="6058340"/>
            <a:ext cx="1884256" cy="305479"/>
            <a:chOff x="5519183" y="5930261"/>
            <a:chExt cx="1884256" cy="30547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7918CD4-763C-477E-BD78-8CAC84E0B40F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30F3D09F-EA57-4688-A235-1F396868FBC3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F2F7F5C6-12BE-4567-8741-8A997AE50E5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20298490"/>
              </p:ext>
            </p:extLst>
          </p:nvPr>
        </p:nvGraphicFramePr>
        <p:xfrm>
          <a:off x="-29329" y="1718810"/>
          <a:ext cx="5524547" cy="423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0086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9075128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Nutzungsabsichten für eingespartes </a:t>
            </a:r>
            <a:r>
              <a:rPr lang="de-AT" dirty="0" err="1"/>
              <a:t>geld</a:t>
            </a:r>
            <a:r>
              <a:rPr lang="de-AT" dirty="0"/>
              <a:t> aufgrund eines stornierten </a:t>
            </a:r>
            <a:r>
              <a:rPr lang="de-AT" dirty="0" err="1"/>
              <a:t>urlaubs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Das gesparte Urlaubsgeld, möchte man meistens  in einen anderen Urlaub investieren oder sparen. Knapp jeder Fünfte möchte damit eine geplante Haus-/Wohnungssanierung finanzieren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F14: Wofür möchten Sie das dadurch verfügbare Geld verwenden?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 dirty="0"/>
              <a:t>(Basis: Urlaub storniert und Geld zur Verfügung)</a:t>
            </a:r>
          </a:p>
        </p:txBody>
      </p:sp>
      <p:graphicFrame>
        <p:nvGraphicFramePr>
          <p:cNvPr id="14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0908940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152</a:t>
                      </a: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</p:spTree>
    <p:extLst>
      <p:ext uri="{BB962C8B-B14F-4D97-AF65-F5344CB8AC3E}">
        <p14:creationId xmlns:p14="http://schemas.microsoft.com/office/powerpoint/2010/main" val="3681477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-100" dirty="0"/>
              <a:t>AGENDA</a:t>
            </a:r>
            <a:endParaRPr lang="de-A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42927" indent="-442927">
              <a:spcAft>
                <a:spcPts val="1200"/>
              </a:spcAft>
            </a:pPr>
            <a:r>
              <a:rPr lang="de-AT" sz="2000" dirty="0"/>
              <a:t>Methode &amp; Zielsetzungen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Aktuelle Wohnsituation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Erwerbsabsicht/Sanierungsabsicht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b="1" dirty="0">
                <a:solidFill>
                  <a:schemeClr val="tx2"/>
                </a:solidFill>
              </a:rPr>
              <a:t>Unverzichtbare Ausstattungen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Ideale Wohnsituation</a:t>
            </a:r>
          </a:p>
          <a:p>
            <a:pPr marL="442927" indent="-442927">
              <a:spcAft>
                <a:spcPts val="1200"/>
              </a:spcAft>
            </a:pPr>
            <a:endParaRPr lang="de-AT" sz="2000" dirty="0"/>
          </a:p>
        </p:txBody>
      </p:sp>
      <p:pic>
        <p:nvPicPr>
          <p:cNvPr id="9" name="Bildplatzhalter 1">
            <a:extLst>
              <a:ext uri="{FF2B5EF4-FFF2-40B4-BE49-F238E27FC236}">
                <a16:creationId xmlns:a16="http://schemas.microsoft.com/office/drawing/2014/main" id="{158CBD88-4EC9-40C6-9B8F-5D50983B7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9552"/>
          <a:stretch>
            <a:fillRect/>
          </a:stretch>
        </p:blipFill>
        <p:spPr>
          <a:xfrm>
            <a:off x="383950" y="1450800"/>
            <a:ext cx="3190976" cy="4716000"/>
          </a:xfrm>
          <a:ln>
            <a:solidFill>
              <a:srgbClr val="D1DAD9"/>
            </a:solidFill>
          </a:ln>
        </p:spPr>
      </p:pic>
    </p:spTree>
    <p:extLst>
      <p:ext uri="{BB962C8B-B14F-4D97-AF65-F5344CB8AC3E}">
        <p14:creationId xmlns:p14="http://schemas.microsoft.com/office/powerpoint/2010/main" val="2842707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4856359"/>
              </p:ext>
            </p:extLst>
          </p:nvPr>
        </p:nvGraphicFramePr>
        <p:xfrm>
          <a:off x="0" y="1232756"/>
          <a:ext cx="12190413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Unverzichtbare </a:t>
            </a:r>
            <a:r>
              <a:rPr lang="de-AT" dirty="0" err="1"/>
              <a:t>austattungen</a:t>
            </a:r>
            <a:r>
              <a:rPr lang="de-AT" dirty="0"/>
              <a:t> für die ideale </a:t>
            </a:r>
            <a:r>
              <a:rPr lang="de-AT" dirty="0" err="1"/>
              <a:t>wohnsituation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Nach wie vor wäre für die ideale Wohnsituation  ein(e) Balkon/ Terrasse am häufigsten Voraussetzung, gefolgt von Bad/WC getrennt. Ein separates Arbeitszimmer liegt auf Platz 3.</a:t>
            </a:r>
          </a:p>
        </p:txBody>
      </p:sp>
      <p:sp>
        <p:nvSpPr>
          <p:cNvPr id="29" name="TEXT_0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dirty="0"/>
              <a:t>F16: Welche der folgenden Ausstattungen wären für Sie in Ihrer idealen Wohnsituation unverzichtbar?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graphicFrame>
        <p:nvGraphicFramePr>
          <p:cNvPr id="14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500473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0AD83BF-0CB5-4A39-B46D-7A3834432113}"/>
              </a:ext>
            </a:extLst>
          </p:cNvPr>
          <p:cNvCxnSpPr/>
          <p:nvPr/>
        </p:nvCxnSpPr>
        <p:spPr>
          <a:xfrm>
            <a:off x="2676400" y="5364215"/>
            <a:ext cx="508399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EEA38BA6-0ED3-43E5-BB33-F755CBDFE3D5}"/>
              </a:ext>
            </a:extLst>
          </p:cNvPr>
          <p:cNvSpPr txBox="1"/>
          <p:nvPr/>
        </p:nvSpPr>
        <p:spPr>
          <a:xfrm>
            <a:off x="6230221" y="2820416"/>
            <a:ext cx="505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GB"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de-AT" sz="1600" b="1" dirty="0" err="1">
                <a:solidFill>
                  <a:schemeClr val="tx1"/>
                </a:solidFill>
                <a:latin typeface="+mj-lt"/>
                <a:cs typeface="+mn-cs"/>
              </a:rPr>
              <a:t>n.e</a:t>
            </a:r>
            <a:r>
              <a:rPr lang="de-AT" sz="1600" b="1" dirty="0">
                <a:solidFill>
                  <a:schemeClr val="tx1"/>
                </a:solidFill>
                <a:latin typeface="+mj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046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-100" dirty="0"/>
              <a:t>AGENDA</a:t>
            </a:r>
            <a:endParaRPr lang="de-A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42927" indent="-442927">
              <a:spcAft>
                <a:spcPts val="1200"/>
              </a:spcAft>
            </a:pPr>
            <a:r>
              <a:rPr lang="de-AT" sz="2000" dirty="0"/>
              <a:t>Methode &amp; Zielsetzungen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Aktuelle Wohnsituation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Erwerbsabsicht/Sanierungsabsicht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Unverzichtbare Ausstattungen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b="1" dirty="0">
                <a:solidFill>
                  <a:schemeClr val="tx2"/>
                </a:solidFill>
              </a:rPr>
              <a:t>Ideale Wohnsituation</a:t>
            </a:r>
          </a:p>
          <a:p>
            <a:pPr marL="442927" indent="-442927">
              <a:spcAft>
                <a:spcPts val="1200"/>
              </a:spcAft>
            </a:pPr>
            <a:endParaRPr lang="de-AT" sz="2000" dirty="0"/>
          </a:p>
        </p:txBody>
      </p:sp>
      <p:pic>
        <p:nvPicPr>
          <p:cNvPr id="9" name="Bildplatzhalter 1">
            <a:extLst>
              <a:ext uri="{FF2B5EF4-FFF2-40B4-BE49-F238E27FC236}">
                <a16:creationId xmlns:a16="http://schemas.microsoft.com/office/drawing/2014/main" id="{158CBD88-4EC9-40C6-9B8F-5D50983B7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9552"/>
          <a:stretch>
            <a:fillRect/>
          </a:stretch>
        </p:blipFill>
        <p:spPr>
          <a:xfrm>
            <a:off x="383950" y="1450800"/>
            <a:ext cx="3190976" cy="4716000"/>
          </a:xfrm>
          <a:ln>
            <a:solidFill>
              <a:srgbClr val="D1DAD9"/>
            </a:solidFill>
          </a:ln>
        </p:spPr>
      </p:pic>
    </p:spTree>
    <p:extLst>
      <p:ext uri="{BB962C8B-B14F-4D97-AF65-F5344CB8AC3E}">
        <p14:creationId xmlns:p14="http://schemas.microsoft.com/office/powerpoint/2010/main" val="4177002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Bevorzugte </a:t>
            </a:r>
            <a:r>
              <a:rPr lang="de-AT" dirty="0" err="1"/>
              <a:t>wohnform</a:t>
            </a:r>
            <a:endParaRPr lang="de-AT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Auch im Sommer 2020 wäre das (Reihen)Haus im Eigentum die beliebteste Wohnform</a:t>
            </a:r>
          </a:p>
          <a:p>
            <a:endParaRPr lang="de-AT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1 (Februar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2 (August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F17: Wenn Sie die Wahl hätten, welche der folgenden Wohnformen würden Sie bevorzugen?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490565"/>
              </p:ext>
            </p:extLst>
          </p:nvPr>
        </p:nvGraphicFramePr>
        <p:xfrm>
          <a:off x="107229" y="1862388"/>
          <a:ext cx="7834725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AF17FAF2-A0E2-45D1-9D36-22D22509AB8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4654218"/>
              </p:ext>
            </p:extLst>
          </p:nvPr>
        </p:nvGraphicFramePr>
        <p:xfrm>
          <a:off x="6141754" y="1862388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ED7425-F545-4DDE-84A4-B1BCF8EAEF45}"/>
              </a:ext>
            </a:extLst>
          </p:cNvPr>
          <p:cNvGrpSpPr/>
          <p:nvPr/>
        </p:nvGrpSpPr>
        <p:grpSpPr>
          <a:xfrm>
            <a:off x="8571849" y="6023573"/>
            <a:ext cx="1255516" cy="287499"/>
            <a:chOff x="4902420" y="6068482"/>
            <a:chExt cx="1255516" cy="28749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7894418-CF07-4434-A9F4-6AB3297BF508}"/>
                </a:ext>
              </a:extLst>
            </p:cNvPr>
            <p:cNvSpPr/>
            <p:nvPr/>
          </p:nvSpPr>
          <p:spPr>
            <a:xfrm>
              <a:off x="5243614" y="6068482"/>
              <a:ext cx="914322" cy="287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Signifikante Veränderung</a:t>
              </a:r>
            </a:p>
          </p:txBody>
        </p:sp>
        <p:sp>
          <p:nvSpPr>
            <p:cNvPr id="24" name="Pfeil: nach unten 23">
              <a:extLst>
                <a:ext uri="{FF2B5EF4-FFF2-40B4-BE49-F238E27FC236}">
                  <a16:creationId xmlns:a16="http://schemas.microsoft.com/office/drawing/2014/main" id="{16FE3E3F-E334-4368-8CCB-539F536198AC}"/>
                </a:ext>
              </a:extLst>
            </p:cNvPr>
            <p:cNvSpPr/>
            <p:nvPr/>
          </p:nvSpPr>
          <p:spPr>
            <a:xfrm>
              <a:off x="5107097" y="6128082"/>
              <a:ext cx="135015" cy="190160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Pfeil: nach unten 24">
              <a:extLst>
                <a:ext uri="{FF2B5EF4-FFF2-40B4-BE49-F238E27FC236}">
                  <a16:creationId xmlns:a16="http://schemas.microsoft.com/office/drawing/2014/main" id="{09C7BCDE-7171-4515-8A39-CC4F26A21391}"/>
                </a:ext>
              </a:extLst>
            </p:cNvPr>
            <p:cNvSpPr/>
            <p:nvPr/>
          </p:nvSpPr>
          <p:spPr>
            <a:xfrm rot="10800000">
              <a:off x="4902420" y="6113898"/>
              <a:ext cx="135015" cy="190160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4131212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Bevorzugte </a:t>
            </a:r>
            <a:r>
              <a:rPr lang="de-AT" dirty="0" err="1"/>
              <a:t>wohnform</a:t>
            </a:r>
            <a:r>
              <a:rPr lang="de-AT" dirty="0"/>
              <a:t>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Das (Reihen)Haus im Eigentum ist die bevorzugte Wohnform; v.a. in ländlichen Gebieten und bei Personen im Alter von 30-49 Jahren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F17: Wenn Sie die Wahl hätten, welche der folgenden Wohnformen würden Sie bevorzugen?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3229998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616351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6238997"/>
              </p:ext>
            </p:extLst>
          </p:nvPr>
        </p:nvGraphicFramePr>
        <p:xfrm>
          <a:off x="6239628" y="1673806"/>
          <a:ext cx="5544000" cy="4311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72021761"/>
                    </a:ext>
                  </a:extLst>
                </a:gridCol>
              </a:tblGrid>
              <a:tr h="457860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</a:p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im Eigentum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</a:p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zur Miete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 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Genossen-schafts-wohnung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4085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423742"/>
            <a:ext cx="675075" cy="3390483"/>
            <a:chOff x="6287413" y="1928647"/>
            <a:chExt cx="675075" cy="339048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68909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59917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4959130"/>
              <a:ext cx="360000" cy="360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79BF400-DAF8-4BB1-942F-2EEB49C99C31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FDF18F9B-31E7-493A-90E7-7705280E42FC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2B509BD-1C67-4190-A020-87A09CBD77C9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38E4F70-2C7D-42B3-95E7-A66BC383D6DC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78FA12F-5EAA-4F6D-B595-E7CAE5F04B8E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BE046E2F-660B-48C6-A790-6D0614C02BC9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061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Bevorzugte </a:t>
            </a:r>
            <a:r>
              <a:rPr lang="de-AT" dirty="0" err="1"/>
              <a:t>wohnform</a:t>
            </a:r>
            <a:r>
              <a:rPr lang="de-AT" dirty="0"/>
              <a:t> </a:t>
            </a:r>
            <a:r>
              <a:rPr lang="de-AT" sz="2000" dirty="0"/>
              <a:t>(2/2)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Befindet man sich bereits in einer solchen Wohnsituation wird diese Wohnform entsprechend bevorzugt, wobei ein  eigenes (Reihen)Haus von allen der größte Wunsch wäre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F17: Wenn Sie die Wahl hätten, welche der folgenden Wohnformen würden Sie bevorzugen?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3430839"/>
              </p:ext>
            </p:extLst>
          </p:nvPr>
        </p:nvGraphicFramePr>
        <p:xfrm>
          <a:off x="6239628" y="1673807"/>
          <a:ext cx="5521145" cy="4095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72021761"/>
                    </a:ext>
                  </a:extLst>
                </a:gridCol>
              </a:tblGrid>
              <a:tr h="807598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</a:p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im Eigentum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</a:p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zur Miete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 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Genossen-schafts-wohnung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21356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908037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714965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46312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02614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16874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47292"/>
                  </a:ext>
                </a:extLst>
              </a:tr>
              <a:tr h="36531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75628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BA06CA96-3A01-447B-8502-A5A1058942D1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0EA81B3-A557-47ED-930A-8FBEF19EEB58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FD192DE-04DA-4B94-82EF-A2C3E349FEA7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47D5042-B1D0-4E83-B8B3-C80D6F64BD74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9AC0645-0D32-450E-9551-076D8E2643FA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3B38F6C-E735-45D3-A6B9-D3ABF292E31E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CD0395F-59CB-4DAB-845A-11FFEEC5478E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3" name="GRAPH_01">
            <a:extLst>
              <a:ext uri="{FF2B5EF4-FFF2-40B4-BE49-F238E27FC236}">
                <a16:creationId xmlns:a16="http://schemas.microsoft.com/office/drawing/2014/main" id="{D194EB07-90AF-4FB1-B616-9987DD97D4F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7453649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5106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Bevorzugte </a:t>
            </a:r>
            <a:r>
              <a:rPr lang="de-AT" dirty="0" err="1"/>
              <a:t>lage</a:t>
            </a:r>
            <a:endParaRPr lang="de-AT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Stadtrandlage verliert etwas an Attraktivität, am Land, weg von Städten wird signifikant attraktiver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1 (Februar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2 (August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F18: Und was wäre Ihre bevorzugte Lage?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9384072"/>
              </p:ext>
            </p:extLst>
          </p:nvPr>
        </p:nvGraphicFramePr>
        <p:xfrm>
          <a:off x="107229" y="1862388"/>
          <a:ext cx="7834725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AF17FAF2-A0E2-45D1-9D36-22D22509AB8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3687228"/>
              </p:ext>
            </p:extLst>
          </p:nvPr>
        </p:nvGraphicFramePr>
        <p:xfrm>
          <a:off x="6141754" y="1862388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0DC275B-FAE8-4C54-A4AD-41CF556D49C1}"/>
              </a:ext>
            </a:extLst>
          </p:cNvPr>
          <p:cNvGrpSpPr/>
          <p:nvPr/>
        </p:nvGrpSpPr>
        <p:grpSpPr>
          <a:xfrm>
            <a:off x="8571849" y="6023573"/>
            <a:ext cx="1255516" cy="287499"/>
            <a:chOff x="4902420" y="6068482"/>
            <a:chExt cx="1255516" cy="287499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99B47B9-07A9-424B-BE89-20E04EC96885}"/>
                </a:ext>
              </a:extLst>
            </p:cNvPr>
            <p:cNvSpPr/>
            <p:nvPr/>
          </p:nvSpPr>
          <p:spPr>
            <a:xfrm>
              <a:off x="5243614" y="6068482"/>
              <a:ext cx="914322" cy="287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Signifikante Veränderung</a:t>
              </a:r>
            </a:p>
          </p:txBody>
        </p:sp>
        <p:sp>
          <p:nvSpPr>
            <p:cNvPr id="29" name="Pfeil: nach unten 28">
              <a:extLst>
                <a:ext uri="{FF2B5EF4-FFF2-40B4-BE49-F238E27FC236}">
                  <a16:creationId xmlns:a16="http://schemas.microsoft.com/office/drawing/2014/main" id="{02CA6FB6-B2A6-41FB-90C8-B81BF4C7D6FF}"/>
                </a:ext>
              </a:extLst>
            </p:cNvPr>
            <p:cNvSpPr/>
            <p:nvPr/>
          </p:nvSpPr>
          <p:spPr>
            <a:xfrm>
              <a:off x="5107097" y="6128082"/>
              <a:ext cx="135015" cy="190160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Pfeil: nach unten 34">
              <a:extLst>
                <a:ext uri="{FF2B5EF4-FFF2-40B4-BE49-F238E27FC236}">
                  <a16:creationId xmlns:a16="http://schemas.microsoft.com/office/drawing/2014/main" id="{6C024612-E3AA-4209-B96C-1233A42B7488}"/>
                </a:ext>
              </a:extLst>
            </p:cNvPr>
            <p:cNvSpPr/>
            <p:nvPr/>
          </p:nvSpPr>
          <p:spPr>
            <a:xfrm rot="10800000">
              <a:off x="4902420" y="6113898"/>
              <a:ext cx="135015" cy="190160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73504759-8BAE-41FC-A9AC-01745D313C45}"/>
              </a:ext>
            </a:extLst>
          </p:cNvPr>
          <p:cNvSpPr/>
          <p:nvPr/>
        </p:nvSpPr>
        <p:spPr>
          <a:xfrm rot="10800000">
            <a:off x="7535366" y="2256068"/>
            <a:ext cx="135015" cy="190160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68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-100" dirty="0"/>
              <a:t>AGENDA</a:t>
            </a:r>
            <a:endParaRPr lang="de-A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42927" indent="-442927">
              <a:spcAft>
                <a:spcPts val="1200"/>
              </a:spcAft>
            </a:pPr>
            <a:r>
              <a:rPr lang="de-AT" sz="2000" dirty="0"/>
              <a:t>Methode &amp; Zielsetzungen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b="1" dirty="0">
                <a:solidFill>
                  <a:schemeClr val="tx2"/>
                </a:solidFill>
              </a:rPr>
              <a:t>Aktuelle Wohnsituation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Erwerbsabsicht/Sanierungsabsicht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Unverzichtbare Ausstattungen</a:t>
            </a:r>
          </a:p>
          <a:p>
            <a:pPr marL="442927" indent="-442927">
              <a:spcAft>
                <a:spcPts val="1200"/>
              </a:spcAft>
            </a:pPr>
            <a:r>
              <a:rPr lang="de-AT" sz="2000" dirty="0"/>
              <a:t>Ideale Wohnsituation</a:t>
            </a:r>
          </a:p>
          <a:p>
            <a:pPr marL="442927" indent="-442927">
              <a:spcAft>
                <a:spcPts val="1200"/>
              </a:spcAft>
            </a:pPr>
            <a:endParaRPr lang="de-AT" sz="2000" dirty="0"/>
          </a:p>
        </p:txBody>
      </p:sp>
      <p:pic>
        <p:nvPicPr>
          <p:cNvPr id="9" name="Bildplatzhalter 1">
            <a:extLst>
              <a:ext uri="{FF2B5EF4-FFF2-40B4-BE49-F238E27FC236}">
                <a16:creationId xmlns:a16="http://schemas.microsoft.com/office/drawing/2014/main" id="{158CBD88-4EC9-40C6-9B8F-5D50983B7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9552"/>
          <a:stretch>
            <a:fillRect/>
          </a:stretch>
        </p:blipFill>
        <p:spPr>
          <a:xfrm>
            <a:off x="383950" y="1450800"/>
            <a:ext cx="3190976" cy="4716000"/>
          </a:xfrm>
          <a:ln>
            <a:solidFill>
              <a:srgbClr val="D1DAD9"/>
            </a:solidFill>
          </a:ln>
        </p:spPr>
      </p:pic>
    </p:spTree>
    <p:extLst>
      <p:ext uri="{BB962C8B-B14F-4D97-AF65-F5344CB8AC3E}">
        <p14:creationId xmlns:p14="http://schemas.microsoft.com/office/powerpoint/2010/main" val="492568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Bevorzugte </a:t>
            </a:r>
            <a:r>
              <a:rPr lang="de-AT" dirty="0" err="1"/>
              <a:t>lage</a:t>
            </a:r>
            <a:r>
              <a:rPr lang="de-AT" dirty="0"/>
              <a:t>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Mehr als ein Viertel der Befragten bevorzugt ein Leben auf dem Land (v.a. 50-69jährige); die zentrale Stadtlage wird besonders von den 16-29jährigen präferiert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F18: Und was wäre Ihre bevorzugte Lage?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5590928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413872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697823"/>
              </p:ext>
            </p:extLst>
          </p:nvPr>
        </p:nvGraphicFramePr>
        <p:xfrm>
          <a:off x="6239628" y="1673806"/>
          <a:ext cx="5688000" cy="4311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276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zentral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aber am Stadtrand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aber in Stadtnähe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weg von größeren Städten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2938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558757"/>
            <a:ext cx="675075" cy="3300513"/>
            <a:chOff x="6287413" y="1928647"/>
            <a:chExt cx="675075" cy="330051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68909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59917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4869160"/>
              <a:ext cx="360000" cy="360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1650B73-724E-4366-877E-522F88AEA4A5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D623CE1A-35EE-4584-A1B1-803FA4DF3BEA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BD0F6C4-8954-4366-925E-B8009E2B021A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A7290D7-AA3C-43CE-993F-18450D70340C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83606F62-82D1-48D8-B95D-943A96F27271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A92FE6E1-5BA4-4BC7-86A1-B2EC03D3B05A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675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Bevorzugte </a:t>
            </a:r>
            <a:r>
              <a:rPr lang="de-AT" dirty="0" err="1"/>
              <a:t>lage</a:t>
            </a:r>
            <a:r>
              <a:rPr lang="de-AT" dirty="0"/>
              <a:t> </a:t>
            </a:r>
            <a:r>
              <a:rPr lang="de-AT" sz="2000" dirty="0"/>
              <a:t>(2/2)</a:t>
            </a:r>
            <a:endParaRPr lang="de-AT" sz="2000" b="1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F18: Und was wäre Ihre bevorzugte Lage?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0986074"/>
              </p:ext>
            </p:extLst>
          </p:nvPr>
        </p:nvGraphicFramePr>
        <p:xfrm>
          <a:off x="6239628" y="1673806"/>
          <a:ext cx="5621437" cy="4026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942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zentral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Stadt, aber am Stadtrand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aber in Stadtnähe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 Land, weg von größeren Städten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  <a:endParaRPr lang="de-A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62115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50464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22978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3186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67150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63348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6316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8417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7B735DB6-65BD-4BCF-9CAB-D7B55BBF7397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0CB15255-27D9-43B7-8BDC-A1FBBDDF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551" y="900001"/>
            <a:ext cx="11437795" cy="29608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AT" dirty="0"/>
              <a:t>Die Stadt (zentral oder am Rand) wird besonders von Mietern einer Wohnung bevorzugt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2B871E0-399D-4183-B3D5-0F0525B7E4CC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6203DD3-F90C-4721-8EE8-809310A426A5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CCC8C7C-9346-43E6-8736-728F56B85E41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F9DAF4B-E86A-4490-ACEB-6D9FBE59F896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0AA5AC-D5B6-457A-913F-4C11B75BFF9F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DD2A956-E35B-425F-B4CE-73DAFFF7E0AD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3" name="GRAPH_01">
            <a:extLst>
              <a:ext uri="{FF2B5EF4-FFF2-40B4-BE49-F238E27FC236}">
                <a16:creationId xmlns:a16="http://schemas.microsoft.com/office/drawing/2014/main" id="{699B93AC-03A3-4139-9BE2-150A86153D3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4283665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4648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br>
              <a:rPr lang="de-AT" dirty="0"/>
            </a:br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ideale </a:t>
            </a:r>
            <a:r>
              <a:rPr lang="de-AT" dirty="0" err="1"/>
              <a:t>zimmeranzahl</a:t>
            </a:r>
            <a:r>
              <a:rPr lang="de-AT" dirty="0"/>
              <a:t> in einer </a:t>
            </a:r>
            <a:r>
              <a:rPr lang="de-AT" dirty="0" err="1"/>
              <a:t>wohnung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>
          <a:xfrm>
            <a:off x="369551" y="900002"/>
            <a:ext cx="11711320" cy="262852"/>
          </a:xfrm>
        </p:spPr>
        <p:txBody>
          <a:bodyPr/>
          <a:lstStyle/>
          <a:p>
            <a:r>
              <a:rPr lang="de-AT" sz="1700" dirty="0"/>
              <a:t>Aktuell zeigt sich ein leichter Trend zu einer Wohnung mit mehr Zimmern – v.a. 2-Zimmer-Wohnungen verlieren an Attraktivität</a:t>
            </a:r>
          </a:p>
          <a:p>
            <a:endParaRPr lang="de-AT" sz="1700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F19: Wie viele Zimmer müsste Ihre ideale Wohnung haben?</a:t>
            </a:r>
          </a:p>
        </p:txBody>
      </p:sp>
      <p:graphicFrame>
        <p:nvGraphicFramePr>
          <p:cNvPr id="35" name="GRAPH_01">
            <a:extLst>
              <a:ext uri="{FF2B5EF4-FFF2-40B4-BE49-F238E27FC236}">
                <a16:creationId xmlns:a16="http://schemas.microsoft.com/office/drawing/2014/main" id="{974B6A7C-5F55-4EFC-800E-6CE92613F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881716"/>
              </p:ext>
            </p:extLst>
          </p:nvPr>
        </p:nvGraphicFramePr>
        <p:xfrm>
          <a:off x="191320" y="1358771"/>
          <a:ext cx="10163806" cy="462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17">
            <a:extLst>
              <a:ext uri="{FF2B5EF4-FFF2-40B4-BE49-F238E27FC236}">
                <a16:creationId xmlns:a16="http://schemas.microsoft.com/office/drawing/2014/main" id="{A6C3F6ED-5DD0-4264-83F6-81D20ED852C8}"/>
              </a:ext>
            </a:extLst>
          </p:cNvPr>
          <p:cNvSpPr/>
          <p:nvPr/>
        </p:nvSpPr>
        <p:spPr>
          <a:xfrm>
            <a:off x="10280671" y="1519187"/>
            <a:ext cx="117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Ø Anzahl an Zimmern</a:t>
            </a:r>
          </a:p>
        </p:txBody>
      </p:sp>
      <p:graphicFrame>
        <p:nvGraphicFramePr>
          <p:cNvPr id="46" name="TABLE_01">
            <a:extLst>
              <a:ext uri="{FF2B5EF4-FFF2-40B4-BE49-F238E27FC236}">
                <a16:creationId xmlns:a16="http://schemas.microsoft.com/office/drawing/2014/main" id="{6DB724EA-7C17-4242-9ADF-DE9CC7D9C21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9138377"/>
              </p:ext>
            </p:extLst>
          </p:nvPr>
        </p:nvGraphicFramePr>
        <p:xfrm>
          <a:off x="10475123" y="1943822"/>
          <a:ext cx="838091" cy="3883834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_02">
            <a:extLst>
              <a:ext uri="{FF2B5EF4-FFF2-40B4-BE49-F238E27FC236}">
                <a16:creationId xmlns:a16="http://schemas.microsoft.com/office/drawing/2014/main" id="{C0AFC04C-889F-4E4C-AB22-36FF0C753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 dirty="0"/>
              <a:t>(Basis: Bevorzugte Wohnsituation Wohnung)</a:t>
            </a:r>
          </a:p>
        </p:txBody>
      </p:sp>
    </p:spTree>
    <p:extLst>
      <p:ext uri="{BB962C8B-B14F-4D97-AF65-F5344CB8AC3E}">
        <p14:creationId xmlns:p14="http://schemas.microsoft.com/office/powerpoint/2010/main" val="2963455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PH_0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18795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ideale </a:t>
            </a:r>
            <a:r>
              <a:rPr lang="de-AT" dirty="0" err="1"/>
              <a:t>zimmeranzahl</a:t>
            </a:r>
            <a:r>
              <a:rPr lang="de-AT" dirty="0"/>
              <a:t> in einer </a:t>
            </a:r>
            <a:r>
              <a:rPr lang="de-AT" dirty="0" err="1"/>
              <a:t>wohnung</a:t>
            </a:r>
            <a:r>
              <a:rPr lang="de-AT" dirty="0"/>
              <a:t>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Personen im Alter von 50 – 69 Jahren  bevorzugen 3-Zimmer-Wohnungen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 dirty="0"/>
              <a:t>(Basis: Bevorzugte Wohnsituation Wohnung)</a:t>
            </a:r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F19: Wie viele Zimmer müsste Ihre ideale Wohnung haben?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968745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312</a:t>
                      </a: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3294549"/>
              </p:ext>
            </p:extLst>
          </p:nvPr>
        </p:nvGraphicFramePr>
        <p:xfrm>
          <a:off x="6239628" y="1673806"/>
          <a:ext cx="5544000" cy="4275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400497123"/>
                    </a:ext>
                  </a:extLst>
                </a:gridCol>
              </a:tblGrid>
              <a:tr h="379145">
                <a:tc>
                  <a:txBody>
                    <a:bodyPr/>
                    <a:lstStyle/>
                    <a:p>
                      <a:pPr algn="ctr"/>
                      <a:r>
                        <a:rPr lang="de-DE" sz="1100" b="1" noProof="0" dirty="0">
                          <a:latin typeface="+mn-lt"/>
                        </a:rPr>
                        <a:t>*** Zimmer</a:t>
                      </a: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oder mehr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(n=312)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(n=144)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(n=169)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(n=99)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(n=91)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(n=123)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(n=201)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(n=111)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(n=89)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(n=60)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(n=56)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(n=74)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(n=34)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(n=76)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(n=71)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(n=76)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348880"/>
            <a:ext cx="675075" cy="3465385"/>
            <a:chOff x="6287413" y="1928647"/>
            <a:chExt cx="675075" cy="3465385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220445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211453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5034032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7" name="TABLE_01">
            <a:extLst>
              <a:ext uri="{FF2B5EF4-FFF2-40B4-BE49-F238E27FC236}">
                <a16:creationId xmlns:a16="http://schemas.microsoft.com/office/drawing/2014/main" id="{E2E0D3B0-9EF5-4A3C-81CE-BBB9C19CB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51219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3,2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17">
            <a:extLst>
              <a:ext uri="{FF2B5EF4-FFF2-40B4-BE49-F238E27FC236}">
                <a16:creationId xmlns:a16="http://schemas.microsoft.com/office/drawing/2014/main" id="{8204DCA1-DF16-43B0-BD5B-5AFECF1ACCC1}"/>
              </a:ext>
            </a:extLst>
          </p:cNvPr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Ø Anzahl an Zimmern: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B45BE6C-BAF9-4E8C-97CA-DCC6C8EFEF24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5C8EF42-FF74-41A1-ABC7-BCA0B631A546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6FD4F7CC-E3F5-415F-B9BF-365AD24FAB1B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17E1448-8867-4DCF-9A1B-42DA06511374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2B70DAB5-4D8C-4895-9D9F-69C3B80ADAC6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1440FF7B-B018-4FE6-B23A-D509FC11F5F0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8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_01">
            <a:extLst>
              <a:ext uri="{FF2B5EF4-FFF2-40B4-BE49-F238E27FC236}">
                <a16:creationId xmlns:a16="http://schemas.microsoft.com/office/drawing/2014/main" id="{19D58E27-E0FB-4676-973C-3CA13D5AC86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9495259"/>
              </p:ext>
            </p:extLst>
          </p:nvPr>
        </p:nvGraphicFramePr>
        <p:xfrm>
          <a:off x="0" y="1719006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ideale </a:t>
            </a:r>
            <a:r>
              <a:rPr lang="de-AT" dirty="0" err="1"/>
              <a:t>zimmeranzahl</a:t>
            </a:r>
            <a:r>
              <a:rPr lang="de-AT" dirty="0"/>
              <a:t> in einer </a:t>
            </a:r>
            <a:r>
              <a:rPr lang="de-AT" dirty="0" err="1"/>
              <a:t>wohnung</a:t>
            </a:r>
            <a:r>
              <a:rPr lang="de-AT" dirty="0"/>
              <a:t> </a:t>
            </a:r>
            <a:r>
              <a:rPr lang="de-AT" sz="2000" dirty="0"/>
              <a:t>(2/2)</a:t>
            </a:r>
            <a:endParaRPr lang="de-AT" sz="2000" b="1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Bevorzugte Wohnsituation Wohnung)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52880" y="5981696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F19: Wie viele Zimmer müsste Ihre ideale Wohnung haben?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8098896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312</a:t>
                      </a: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8274325"/>
              </p:ext>
            </p:extLst>
          </p:nvPr>
        </p:nvGraphicFramePr>
        <p:xfrm>
          <a:off x="6239628" y="1673804"/>
          <a:ext cx="5521145" cy="4095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00497123"/>
                    </a:ext>
                  </a:extLst>
                </a:gridCol>
              </a:tblGrid>
              <a:tr h="511671">
                <a:tc>
                  <a:txBody>
                    <a:bodyPr/>
                    <a:lstStyle/>
                    <a:p>
                      <a:pPr algn="ctr"/>
                      <a:r>
                        <a:rPr lang="de-DE" sz="1100" b="1" noProof="0" dirty="0">
                          <a:latin typeface="+mn-lt"/>
                        </a:rPr>
                        <a:t>*** Zimmer</a:t>
                      </a: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oder mehr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(n=312)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(n=29)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15121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(n=68)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246209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(n=119)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58777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(n=60)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276103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(n=189)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99204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(n=98)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00417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(n=39)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32465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(n=247)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21188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1023F3F8-FD02-4BD3-8A39-09EBA5082052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aphicFrame>
        <p:nvGraphicFramePr>
          <p:cNvPr id="21" name="TABLE_01">
            <a:extLst>
              <a:ext uri="{FF2B5EF4-FFF2-40B4-BE49-F238E27FC236}">
                <a16:creationId xmlns:a16="http://schemas.microsoft.com/office/drawing/2014/main" id="{7D74AD65-4EA9-43B3-89B0-DC05A5990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00949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3,2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17">
            <a:extLst>
              <a:ext uri="{FF2B5EF4-FFF2-40B4-BE49-F238E27FC236}">
                <a16:creationId xmlns:a16="http://schemas.microsoft.com/office/drawing/2014/main" id="{BA973BD9-8E15-40FC-9266-78867FC1B194}"/>
              </a:ext>
            </a:extLst>
          </p:cNvPr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Ø Anzahl an Zimmern: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EEA1C61-F377-4DCB-B1C7-B596EACA0602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CD91EF0-3BAC-4A7E-BF4E-BB7965BA531B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A9F761D-49B5-4ABE-BD79-155F0071644C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3AB4CAD-C0C9-4494-9786-389AA54CF342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B62EE3F-43C9-4EF3-9995-D7C14E45E10C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1F74D7D-5ABC-4F1E-9474-701F08F3FB44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04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br>
              <a:rPr lang="de-AT" dirty="0"/>
            </a:br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ideale </a:t>
            </a:r>
            <a:r>
              <a:rPr lang="de-AT" dirty="0" err="1"/>
              <a:t>zimmeranzahl</a:t>
            </a:r>
            <a:r>
              <a:rPr lang="de-AT" dirty="0"/>
              <a:t> in einem haus</a:t>
            </a:r>
            <a:endParaRPr lang="de-AT" sz="2000" b="1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F20: Wie viele Zimmer müsste Ihr ideales Haus haben?</a:t>
            </a:r>
          </a:p>
        </p:txBody>
      </p:sp>
      <p:graphicFrame>
        <p:nvGraphicFramePr>
          <p:cNvPr id="35" name="GRAPH_01">
            <a:extLst>
              <a:ext uri="{FF2B5EF4-FFF2-40B4-BE49-F238E27FC236}">
                <a16:creationId xmlns:a16="http://schemas.microsoft.com/office/drawing/2014/main" id="{974B6A7C-5F55-4EFC-800E-6CE92613F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057269"/>
              </p:ext>
            </p:extLst>
          </p:nvPr>
        </p:nvGraphicFramePr>
        <p:xfrm>
          <a:off x="191320" y="1358771"/>
          <a:ext cx="10163806" cy="462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17">
            <a:extLst>
              <a:ext uri="{FF2B5EF4-FFF2-40B4-BE49-F238E27FC236}">
                <a16:creationId xmlns:a16="http://schemas.microsoft.com/office/drawing/2014/main" id="{A6C3F6ED-5DD0-4264-83F6-81D20ED852C8}"/>
              </a:ext>
            </a:extLst>
          </p:cNvPr>
          <p:cNvSpPr/>
          <p:nvPr/>
        </p:nvSpPr>
        <p:spPr>
          <a:xfrm>
            <a:off x="10280671" y="1519187"/>
            <a:ext cx="117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Ø Anzahl an Zimmern</a:t>
            </a:r>
          </a:p>
        </p:txBody>
      </p:sp>
      <p:graphicFrame>
        <p:nvGraphicFramePr>
          <p:cNvPr id="46" name="TABLE_01">
            <a:extLst>
              <a:ext uri="{FF2B5EF4-FFF2-40B4-BE49-F238E27FC236}">
                <a16:creationId xmlns:a16="http://schemas.microsoft.com/office/drawing/2014/main" id="{6DB724EA-7C17-4242-9ADF-DE9CC7D9C21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712414"/>
              </p:ext>
            </p:extLst>
          </p:nvPr>
        </p:nvGraphicFramePr>
        <p:xfrm>
          <a:off x="10475123" y="1943822"/>
          <a:ext cx="838091" cy="3883834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_02">
            <a:extLst>
              <a:ext uri="{FF2B5EF4-FFF2-40B4-BE49-F238E27FC236}">
                <a16:creationId xmlns:a16="http://schemas.microsoft.com/office/drawing/2014/main" id="{36EA3153-CE55-4749-8A26-6F06779AF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Bevorzugte Wohnsituation Haus)</a:t>
            </a:r>
            <a:endParaRPr lang="de-AT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4F1D619D-4212-47AA-BA21-BDD9BC9E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888" y="900113"/>
            <a:ext cx="11437937" cy="295275"/>
          </a:xfrm>
        </p:spPr>
        <p:txBody>
          <a:bodyPr/>
          <a:lstStyle/>
          <a:p>
            <a:r>
              <a:rPr lang="de-AT" dirty="0"/>
              <a:t>Die ideale Zimmeranzahl in einem Haus zeigt leicht steigende Tendenz</a:t>
            </a:r>
          </a:p>
        </p:txBody>
      </p:sp>
    </p:spTree>
    <p:extLst>
      <p:ext uri="{BB962C8B-B14F-4D97-AF65-F5344CB8AC3E}">
        <p14:creationId xmlns:p14="http://schemas.microsoft.com/office/powerpoint/2010/main" val="2560493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Ideale </a:t>
            </a:r>
            <a:r>
              <a:rPr lang="de-AT" dirty="0" err="1"/>
              <a:t>zimmeranzahl</a:t>
            </a:r>
            <a:r>
              <a:rPr lang="de-AT" dirty="0"/>
              <a:t> in einem haus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durchschnittliche ideale Zimmeranzahl in einem Haus liegt bei 5-6 Zimmern.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Bevorzugte Wohnsituation Haus)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F20: Wie viele Zimmer müsste Ihr ideales Haus haben?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3206619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688</a:t>
                      </a: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7207509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93837479"/>
              </p:ext>
            </p:extLst>
          </p:nvPr>
        </p:nvGraphicFramePr>
        <p:xfrm>
          <a:off x="6239628" y="1673806"/>
          <a:ext cx="5544000" cy="4311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96882457"/>
                    </a:ext>
                  </a:extLst>
                </a:gridCol>
              </a:tblGrid>
              <a:tr h="382338">
                <a:tc>
                  <a:txBody>
                    <a:bodyPr/>
                    <a:lstStyle/>
                    <a:p>
                      <a:pPr algn="ctr"/>
                      <a:r>
                        <a:rPr lang="de-DE" sz="1100" b="1" noProof="0" dirty="0">
                          <a:latin typeface="+mn-lt"/>
                        </a:rPr>
                        <a:t>*** Zimmer</a:t>
                      </a: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oder mehr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(n=688)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(n=358)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(n=330)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(n=138)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(n=294)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(n=255)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(n=481)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(n=207)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(n=160)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(n=147)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(n=155)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(n=96)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(n=333)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(n=149)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2455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(n=76)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378737"/>
            <a:ext cx="675075" cy="3480533"/>
            <a:chOff x="6287413" y="1928647"/>
            <a:chExt cx="675075" cy="348053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1928647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528900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190588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181596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67473" y="5049180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7" name="TABLE_01">
            <a:extLst>
              <a:ext uri="{FF2B5EF4-FFF2-40B4-BE49-F238E27FC236}">
                <a16:creationId xmlns:a16="http://schemas.microsoft.com/office/drawing/2014/main" id="{4BC7FDB7-1B7B-4570-9BF9-8710E1E44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95059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5,6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17">
            <a:extLst>
              <a:ext uri="{FF2B5EF4-FFF2-40B4-BE49-F238E27FC236}">
                <a16:creationId xmlns:a16="http://schemas.microsoft.com/office/drawing/2014/main" id="{A4976B08-2123-4A78-AC58-73C91720AE0B}"/>
              </a:ext>
            </a:extLst>
          </p:cNvPr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Ø Anzahl an Zimmern: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FDBA3DB-9D0D-4382-BDAC-4044F206A7B0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26384866-E3E5-4FB8-92CA-21F734FFB5B9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5DC05A3E-DC9D-48FB-9924-2367F9111C86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491BC88-5A11-4A62-A746-39F526D08182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70D50C78-7BEE-40F3-84FD-AD4B0AD07ADF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74A2AD36-0299-49CB-A65E-4F1B21F34D5E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524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Ideale </a:t>
            </a:r>
            <a:r>
              <a:rPr lang="de-AT" dirty="0" err="1"/>
              <a:t>zimmeranzahl</a:t>
            </a:r>
            <a:r>
              <a:rPr lang="de-AT" dirty="0"/>
              <a:t> in einem haus </a:t>
            </a:r>
            <a:r>
              <a:rPr lang="de-AT" sz="2000" dirty="0"/>
              <a:t>(2/2)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Wer in einen (Reihen)Haus wohnt tendiert zu mehr Zimmer.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Bevorzugte Wohnsituation Haus)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F20: Wie viele Zimmer müsste Ihr ideales Haus haben?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8652950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688</a:t>
                      </a: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6436913"/>
              </p:ext>
            </p:extLst>
          </p:nvPr>
        </p:nvGraphicFramePr>
        <p:xfrm>
          <a:off x="6239628" y="1673806"/>
          <a:ext cx="5521145" cy="404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96882457"/>
                    </a:ext>
                  </a:extLst>
                </a:gridCol>
              </a:tblGrid>
              <a:tr h="595924">
                <a:tc>
                  <a:txBody>
                    <a:bodyPr/>
                    <a:lstStyle/>
                    <a:p>
                      <a:pPr algn="ctr"/>
                      <a:r>
                        <a:rPr lang="de-DE" sz="1100" b="1" noProof="0" dirty="0">
                          <a:latin typeface="+mn-lt"/>
                        </a:rPr>
                        <a:t>*** Zimmer</a:t>
                      </a: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oder mehr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(n=688)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(n=367)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29283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(n=58)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91070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(n=138)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3812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(n=62)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244608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(n=225)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53105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(n=425)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6984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(n=391)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2665"/>
                  </a:ext>
                </a:extLst>
              </a:tr>
              <a:tr h="38275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(n=258)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63729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57DCDEF3-78B2-4378-82F6-064F6C61F311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aphicFrame>
        <p:nvGraphicFramePr>
          <p:cNvPr id="21" name="TABLE_01">
            <a:extLst>
              <a:ext uri="{FF2B5EF4-FFF2-40B4-BE49-F238E27FC236}">
                <a16:creationId xmlns:a16="http://schemas.microsoft.com/office/drawing/2014/main" id="{6ED6F3D0-DDBE-4E6F-813C-16696CA30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98487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5,6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17">
            <a:extLst>
              <a:ext uri="{FF2B5EF4-FFF2-40B4-BE49-F238E27FC236}">
                <a16:creationId xmlns:a16="http://schemas.microsoft.com/office/drawing/2014/main" id="{3102C86C-E231-4A44-954A-039490DC1B78}"/>
              </a:ext>
            </a:extLst>
          </p:cNvPr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Ø Anzahl an Zimmern: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3DB1CDF-A640-4426-B63C-39C910517FC1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5BC4E8D-38B3-49BB-A878-B5AD394CFBB4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52B3DE8-27EF-4D2B-8130-8D048D636225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59C9750-EBA5-4BD9-8319-4612A4E7E9CE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BA677B27-6E0E-4917-A9D7-7B3DBE58033E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FC60624B-80A8-494C-886E-DF0EB1D16999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3" name="GRAPH_01">
            <a:extLst>
              <a:ext uri="{FF2B5EF4-FFF2-40B4-BE49-F238E27FC236}">
                <a16:creationId xmlns:a16="http://schemas.microsoft.com/office/drawing/2014/main" id="{6621AB5F-1B5B-4E88-8998-23F3E5F053A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7776752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458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Aktuelle Wohnsituation (Hauptwohnsitz)</a:t>
            </a:r>
            <a:endParaRPr lang="de-AT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aktuelle Wohnsituation am Hauptwohnsitz ist quasi ident mit der Stichprobe im Februar 2020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1 (Februar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Welle 2 (August 2020)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>
                <a:solidFill>
                  <a:schemeClr val="bg1">
                    <a:lumMod val="50000"/>
                  </a:schemeClr>
                </a:solidFill>
              </a:rPr>
              <a:t>F1: Wie ist Ihre aktuelle Wohnsituation? Wenn Sie mehrere Wohnsitze haben, denken Sie bitte im Folgenden an die Situation an Ihrem Hauptwohnsitz. Ich wohne in…</a:t>
            </a:r>
            <a:endParaRPr lang="de-A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2264631"/>
              </p:ext>
            </p:extLst>
          </p:nvPr>
        </p:nvGraphicFramePr>
        <p:xfrm>
          <a:off x="107229" y="1862388"/>
          <a:ext cx="7834725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AF17FAF2-A0E2-45D1-9D36-22D22509AB8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64400808"/>
              </p:ext>
            </p:extLst>
          </p:nvPr>
        </p:nvGraphicFramePr>
        <p:xfrm>
          <a:off x="6141754" y="1862388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07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Aktuelle Wohnsituation (Hauptwohnsitz) </a:t>
            </a:r>
            <a:r>
              <a:rPr lang="de-AT" sz="2000" dirty="0"/>
              <a:t>(1/2)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4 von 10 Befragte leben aktuell in einem (Reihen)Haus im Eigentum, v.a. in ländlichen Regionen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F1: Wie ist Ihre aktuelle Wohnsituation? Wenn Sie mehrere Wohnsitze haben, denken Sie bitte im Folgenden an die Situation an Ihrem Hauptwohnsitz. Ich wohne in…</a:t>
            </a: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5377861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21" name="GRAPH_0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193882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2359679"/>
              </p:ext>
            </p:extLst>
          </p:nvPr>
        </p:nvGraphicFramePr>
        <p:xfrm>
          <a:off x="6239628" y="1673806"/>
          <a:ext cx="5904000" cy="4061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234548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0620966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  <a:b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im Eigentum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  <a:b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zur Miete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GemieteteWohnung</a:t>
                      </a:r>
                      <a:endParaRPr lang="de-AT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</a:t>
                      </a:r>
                      <a:b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-schafts</a:t>
                      </a:r>
                      <a:b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Habe keine eigene 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Männer (n=501)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Frauen (n=499)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bis 29 Jahre (n=237)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bis 49 Jahre (n=385)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bis 69 Jahre (n=378)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65918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Pflichtschule/Lehre (n=682)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26085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Matura/Uni (n=318)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13800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Wien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2459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NÖ, Bgld. (n=219)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35712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Stmk., Kärnten (n=203)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36004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OÖ, Salzburg (n=229)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77357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Tirol, Vorarlberg (n=130)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194697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5.000 Einwohner (n=409)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40597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50.000 Einwohner (n=220)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376403"/>
                  </a:ext>
                </a:extLst>
              </a:tr>
              <a:tr h="1975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Über 50.000 Einwohner (ohne Wien) (n=152)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00836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7A36A51-3A4F-4444-8785-104383C0D24D}"/>
              </a:ext>
            </a:extLst>
          </p:cNvPr>
          <p:cNvGrpSpPr/>
          <p:nvPr/>
        </p:nvGrpSpPr>
        <p:grpSpPr>
          <a:xfrm>
            <a:off x="5510141" y="2772975"/>
            <a:ext cx="675075" cy="2902203"/>
            <a:chOff x="6287413" y="2191942"/>
            <a:chExt cx="675075" cy="2902203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0AC5CD9-37F6-4413-A2EA-837272BB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28" y="2191942"/>
              <a:ext cx="456785" cy="45678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F25E387-4D26-4214-AF47-80B223FBD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287413" y="2740485"/>
              <a:ext cx="675075" cy="403297"/>
            </a:xfrm>
            <a:prstGeom prst="rect">
              <a:avLst/>
            </a:prstGeom>
          </p:spPr>
        </p:pic>
        <p:pic>
          <p:nvPicPr>
            <p:cNvPr id="26" name="Picture 4" descr="Bildergebnis für piktogramm bildung">
              <a:extLst>
                <a:ext uri="{FF2B5EF4-FFF2-40B4-BE49-F238E27FC236}">
                  <a16:creationId xmlns:a16="http://schemas.microsoft.com/office/drawing/2014/main" id="{02545FB8-D146-4DEF-9548-65A09759CC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75073" y="3265450"/>
              <a:ext cx="360040" cy="2833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740A5041-062C-4EEF-8A04-10026DF3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230" y="3256458"/>
              <a:ext cx="257843" cy="257843"/>
            </a:xfrm>
            <a:prstGeom prst="rect">
              <a:avLst/>
            </a:prstGeom>
          </p:spPr>
        </p:pic>
        <p:pic>
          <p:nvPicPr>
            <p:cNvPr id="29" name="Picture 4" descr="Bildergebnis für Österreich Bundesländer">
              <a:extLst>
                <a:ext uri="{FF2B5EF4-FFF2-40B4-BE49-F238E27FC236}">
                  <a16:creationId xmlns:a16="http://schemas.microsoft.com/office/drawing/2014/main" id="{E0D1E893-D16C-4624-8BEF-86C9A1F4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13" y="3921167"/>
              <a:ext cx="650896" cy="3629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fik 34" descr="Gruppe von Personen">
              <a:extLst>
                <a:ext uri="{FF2B5EF4-FFF2-40B4-BE49-F238E27FC236}">
                  <a16:creationId xmlns:a16="http://schemas.microsoft.com/office/drawing/2014/main" id="{911560D6-78B7-457C-9521-37790FBF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67473" y="4734145"/>
              <a:ext cx="360000" cy="360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D76AAFD-330D-4EB1-9CCA-E2B7AA7A7023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867425CB-2A0F-4DD7-95BD-D15F513A09EE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C52474C-B598-4E80-AB1C-2679B9B47477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34B02F4-E1ED-4854-8270-0EA50BAD0C9E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56753ED7-1B15-4B69-B970-F9D002B70EEE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rgbClr val="A5A5A5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1B8CB39A-B8E8-4BD3-AFCF-D1ABD8E6278E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61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Aktuelle Wohnsituation (Hauptwohnsitz) </a:t>
            </a:r>
            <a:r>
              <a:rPr lang="de-AT" sz="2000" dirty="0"/>
              <a:t>(2/2)</a:t>
            </a:r>
            <a:endParaRPr lang="de-AT" sz="2800" b="1" dirty="0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592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19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>
                <a:solidFill>
                  <a:schemeClr val="bg1">
                    <a:lumMod val="50000"/>
                  </a:schemeClr>
                </a:solidFill>
              </a:rPr>
              <a:t>F1: Wie ist Ihre aktuelle Wohnsituation? Wenn Sie mehrere Wohnsitze haben, denken Sie bitte im Folgenden an die Situation an Ihrem Hauptwohnsitz. Ich wohne in…</a:t>
            </a:r>
            <a:endParaRPr lang="de-A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5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sp>
        <p:nvSpPr>
          <p:cNvPr id="22" name="TEXT_03"/>
          <p:cNvSpPr txBox="1"/>
          <p:nvPr/>
        </p:nvSpPr>
        <p:spPr>
          <a:xfrm>
            <a:off x="390734" y="5703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0" name="TABLE_01">
            <a:extLst>
              <a:ext uri="{FF2B5EF4-FFF2-40B4-BE49-F238E27FC236}">
                <a16:creationId xmlns:a16="http://schemas.microsoft.com/office/drawing/2014/main" id="{01A0F011-2A78-4D97-80C5-1F00D5ECF95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3727157"/>
              </p:ext>
            </p:extLst>
          </p:nvPr>
        </p:nvGraphicFramePr>
        <p:xfrm>
          <a:off x="6239628" y="1673806"/>
          <a:ext cx="5760000" cy="357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2345488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706209661"/>
                    </a:ext>
                  </a:extLst>
                </a:gridCol>
              </a:tblGrid>
              <a:tr h="847501">
                <a:tc>
                  <a:txBody>
                    <a:bodyPr/>
                    <a:lstStyle/>
                    <a:p>
                      <a:endParaRPr lang="de-DE" sz="1100" b="0" noProof="0" dirty="0">
                        <a:latin typeface="+mn-lt"/>
                      </a:endParaRPr>
                    </a:p>
                  </a:txBody>
                  <a:tcPr marL="47994" marR="47994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  <a:b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im Eigentum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</a:t>
                      </a:r>
                      <a:b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zur Miete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GemieteteWohnung</a:t>
                      </a:r>
                      <a:endParaRPr lang="de-AT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</a:t>
                      </a:r>
                      <a:b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-schafts</a:t>
                      </a:r>
                      <a:b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Habe keine eigene Wohnung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PROZENT (n=1000)</a:t>
                      </a:r>
                    </a:p>
                  </a:txBody>
                  <a:tcPr marL="47994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698" marR="12698" marT="9525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(Reihen)Haus im Eigentum (n=396)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842613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Eigentumswohnung (n=126)</a:t>
                      </a: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8854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Gemieteten Wohnung (n=257)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127857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Genossenschaftswohnung (n=123)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025711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Miete inkl. Genossenschaft (n=413)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52911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Wohneigentum (n=522)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33523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Haus  (n=430)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479560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Wohnung  (n=505)</a:t>
                      </a:r>
                      <a:endParaRPr lang="de-A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994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e-AT" sz="1100" b="0" i="0" u="none" strike="noStrike" dirty="0">
                        <a:solidFill>
                          <a:srgbClr val="595959"/>
                        </a:solidFill>
                        <a:effectLst/>
                        <a:latin typeface="+mj-lt"/>
                      </a:endParaRP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E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698" marR="12698" marT="9525" marB="0" anchor="ctr"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806541"/>
                  </a:ext>
                </a:extLst>
              </a:tr>
            </a:tbl>
          </a:graphicData>
        </a:graphic>
      </p:graphicFrame>
      <p:sp>
        <p:nvSpPr>
          <p:cNvPr id="38" name="Textfeld 37">
            <a:extLst>
              <a:ext uri="{FF2B5EF4-FFF2-40B4-BE49-F238E27FC236}">
                <a16:creationId xmlns:a16="http://schemas.microsoft.com/office/drawing/2014/main" id="{C8D9CD7F-8C1E-4DDB-B317-1D190548F41A}"/>
              </a:ext>
            </a:extLst>
          </p:cNvPr>
          <p:cNvSpPr txBox="1"/>
          <p:nvPr/>
        </p:nvSpPr>
        <p:spPr>
          <a:xfrm rot="16200000">
            <a:off x="5263970" y="3908616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A496282-DF54-4948-B71E-4C0E443FFBF5}"/>
              </a:ext>
            </a:extLst>
          </p:cNvPr>
          <p:cNvGrpSpPr/>
          <p:nvPr/>
        </p:nvGrpSpPr>
        <p:grpSpPr>
          <a:xfrm>
            <a:off x="405951" y="5380201"/>
            <a:ext cx="1746153" cy="305479"/>
            <a:chOff x="5519183" y="5634245"/>
            <a:chExt cx="1746153" cy="30547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46B2EC2-018B-4C58-AE8C-99939918BDD5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8628270-F51B-4322-97A7-A111843C805E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43FB567-330E-4AC3-9557-B1A819F0F854}"/>
              </a:ext>
            </a:extLst>
          </p:cNvPr>
          <p:cNvGrpSpPr/>
          <p:nvPr/>
        </p:nvGrpSpPr>
        <p:grpSpPr>
          <a:xfrm>
            <a:off x="405951" y="5676217"/>
            <a:ext cx="1884256" cy="305479"/>
            <a:chOff x="5519183" y="5930261"/>
            <a:chExt cx="1884256" cy="305479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59B847ED-BC4C-4D5D-8B32-453290604DD5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E909F3C6-6F1C-4727-A601-D2867AA567E8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graphicFrame>
        <p:nvGraphicFramePr>
          <p:cNvPr id="2" name="GRAPH_01">
            <a:extLst>
              <a:ext uri="{FF2B5EF4-FFF2-40B4-BE49-F238E27FC236}">
                <a16:creationId xmlns:a16="http://schemas.microsoft.com/office/drawing/2014/main" id="{76888434-2952-4100-BE9B-E62FB7F26A3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363251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488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br>
              <a:rPr lang="de-AT" dirty="0"/>
            </a:br>
            <a:r>
              <a:rPr lang="de-AT" dirty="0"/>
              <a:t>Zeitvergleich:</a:t>
            </a:r>
            <a:br>
              <a:rPr lang="de-AT" dirty="0"/>
            </a:br>
            <a:r>
              <a:rPr lang="de-AT" dirty="0"/>
              <a:t>Zufriedenheit mit aktueller Wohnsituation</a:t>
            </a:r>
            <a:endParaRPr lang="de-AT" sz="20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700" dirty="0"/>
              <a:t>Insgesamt ist, wie im Februar 2020, die Zufriedenheit mit der aktuellen Wohnsituation sehr hoch; allerdings geben aktuell etwas weniger an, sie seien damit „sehr zufrieden“ (Note 1)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F2: Wie zufrieden sind Sie mit Ihrer aktuellen Wohnsituation?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35" name="GRAPH_01">
            <a:extLst>
              <a:ext uri="{FF2B5EF4-FFF2-40B4-BE49-F238E27FC236}">
                <a16:creationId xmlns:a16="http://schemas.microsoft.com/office/drawing/2014/main" id="{974B6A7C-5F55-4EFC-800E-6CE92613F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893409"/>
              </p:ext>
            </p:extLst>
          </p:nvPr>
        </p:nvGraphicFramePr>
        <p:xfrm>
          <a:off x="191320" y="1358771"/>
          <a:ext cx="10163806" cy="462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 17">
            <a:extLst>
              <a:ext uri="{FF2B5EF4-FFF2-40B4-BE49-F238E27FC236}">
                <a16:creationId xmlns:a16="http://schemas.microsoft.com/office/drawing/2014/main" id="{A6C3F6ED-5DD0-4264-83F6-81D20ED852C8}"/>
              </a:ext>
            </a:extLst>
          </p:cNvPr>
          <p:cNvSpPr/>
          <p:nvPr/>
        </p:nvSpPr>
        <p:spPr>
          <a:xfrm>
            <a:off x="10280671" y="1519187"/>
            <a:ext cx="1178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Mittelwerte</a:t>
            </a:r>
          </a:p>
        </p:txBody>
      </p:sp>
      <p:graphicFrame>
        <p:nvGraphicFramePr>
          <p:cNvPr id="46" name="TABLE_01">
            <a:extLst>
              <a:ext uri="{FF2B5EF4-FFF2-40B4-BE49-F238E27FC236}">
                <a16:creationId xmlns:a16="http://schemas.microsoft.com/office/drawing/2014/main" id="{6DB724EA-7C17-4242-9ADF-DE9CC7D9C21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30894"/>
              </p:ext>
            </p:extLst>
          </p:nvPr>
        </p:nvGraphicFramePr>
        <p:xfrm>
          <a:off x="10475123" y="1943822"/>
          <a:ext cx="838091" cy="3883834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2400" b="1" i="0" u="none" strike="noStrike" dirty="0">
                          <a:solidFill>
                            <a:srgbClr val="006679"/>
                          </a:solidFill>
                          <a:effectLst/>
                          <a:latin typeface="Candara" panose="020E0502030303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20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AT" dirty="0"/>
              <a:t>Zufriedenheit mit aktueller Wohnsituation</a:t>
            </a:r>
            <a:endParaRPr lang="de-AT" sz="2800" b="1" dirty="0"/>
          </a:p>
        </p:txBody>
      </p:sp>
      <p:sp>
        <p:nvSpPr>
          <p:cNvPr id="3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de-AT" dirty="0"/>
              <a:t>Die Zufriedenheit mit der aktuellen Wohnsituation ist hoch, jeder Zweite ist sehr zufrieden, v.a. Personen die in einem Eigentum bzw. einem Haus leben, sind überdurchschnittlich oft „sehr zufrieden“</a:t>
            </a: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369359" y="872716"/>
            <a:ext cx="11424279" cy="0"/>
          </a:xfrm>
          <a:prstGeom prst="line">
            <a:avLst/>
          </a:prstGeom>
          <a:ln>
            <a:solidFill>
              <a:srgbClr val="D1DA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381127" y="1358770"/>
            <a:ext cx="4799908" cy="307777"/>
            <a:chOff x="5263773" y="1056518"/>
            <a:chExt cx="3600400" cy="307777"/>
          </a:xfrm>
        </p:grpSpPr>
        <p:sp>
          <p:nvSpPr>
            <p:cNvPr id="31" name="TextBox 109"/>
            <p:cNvSpPr txBox="1"/>
            <p:nvPr/>
          </p:nvSpPr>
          <p:spPr>
            <a:xfrm>
              <a:off x="5279756" y="1056518"/>
              <a:ext cx="358441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Österreich gesamt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Straight Connector 108"/>
            <p:cNvCxnSpPr>
              <a:cxnSpLocks/>
            </p:cNvCxnSpPr>
            <p:nvPr/>
          </p:nvCxnSpPr>
          <p:spPr>
            <a:xfrm>
              <a:off x="5263773" y="1340768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063425D-4575-4917-854B-B0FFB0BA567A}"/>
              </a:ext>
            </a:extLst>
          </p:cNvPr>
          <p:cNvGrpSpPr/>
          <p:nvPr/>
        </p:nvGrpSpPr>
        <p:grpSpPr>
          <a:xfrm>
            <a:off x="6275203" y="1432018"/>
            <a:ext cx="5759250" cy="252826"/>
            <a:chOff x="5263773" y="1126200"/>
            <a:chExt cx="3268666" cy="252826"/>
          </a:xfrm>
        </p:grpSpPr>
        <p:sp>
          <p:nvSpPr>
            <p:cNvPr id="33" name="TextBox 109">
              <a:extLst>
                <a:ext uri="{FF2B5EF4-FFF2-40B4-BE49-F238E27FC236}">
                  <a16:creationId xmlns:a16="http://schemas.microsoft.com/office/drawing/2014/main" id="{CAE6C923-4481-49CF-A3A9-B37BE8CC5749}"/>
                </a:ext>
              </a:extLst>
            </p:cNvPr>
            <p:cNvSpPr txBox="1"/>
            <p:nvPr/>
          </p:nvSpPr>
          <p:spPr>
            <a:xfrm>
              <a:off x="5279756" y="1126200"/>
              <a:ext cx="3252683" cy="2528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AT" sz="1400" dirty="0">
                  <a:solidFill>
                    <a:schemeClr val="tx1"/>
                  </a:solidFill>
                  <a:latin typeface="+mn-lt"/>
                </a:rPr>
                <a:t>Nach Untergruppen – Sehr zufrieden</a:t>
              </a:r>
              <a:endParaRPr lang="de-AT" sz="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4" name="Straight Connector 108">
              <a:extLst>
                <a:ext uri="{FF2B5EF4-FFF2-40B4-BE49-F238E27FC236}">
                  <a16:creationId xmlns:a16="http://schemas.microsoft.com/office/drawing/2014/main" id="{935F496F-0A5E-4BE7-8947-AC8384C316F0}"/>
                </a:ext>
              </a:extLst>
            </p:cNvPr>
            <p:cNvCxnSpPr>
              <a:cxnSpLocks/>
            </p:cNvCxnSpPr>
            <p:nvPr/>
          </p:nvCxnSpPr>
          <p:spPr>
            <a:xfrm>
              <a:off x="5263773" y="1340768"/>
              <a:ext cx="22066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17"/>
          <p:cNvSpPr/>
          <p:nvPr/>
        </p:nvSpPr>
        <p:spPr>
          <a:xfrm>
            <a:off x="3995246" y="4914166"/>
            <a:ext cx="1822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tx2"/>
                </a:solidFill>
                <a:latin typeface="+mn-lt"/>
              </a:rPr>
              <a:t>Mittelwert:</a:t>
            </a:r>
          </a:p>
        </p:txBody>
      </p:sp>
      <p:sp>
        <p:nvSpPr>
          <p:cNvPr id="26" name="TEXT_03"/>
          <p:cNvSpPr txBox="1"/>
          <p:nvPr/>
        </p:nvSpPr>
        <p:spPr>
          <a:xfrm>
            <a:off x="390733" y="5703060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ctr"/>
            <a:r>
              <a:rPr lang="de-AT" sz="1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7" name="TEXT_02"/>
          <p:cNvSpPr>
            <a:spLocks noGrp="1"/>
          </p:cNvSpPr>
          <p:nvPr>
            <p:ph type="body" sz="quarter" idx="11"/>
          </p:nvPr>
        </p:nvSpPr>
        <p:spPr>
          <a:xfrm>
            <a:off x="8075169" y="6023573"/>
            <a:ext cx="3651841" cy="330752"/>
          </a:xfrm>
        </p:spPr>
        <p:txBody>
          <a:bodyPr/>
          <a:lstStyle/>
          <a:p>
            <a:r>
              <a:rPr lang="de-AT"/>
              <a:t>(Basis: Alle Befragten)</a:t>
            </a:r>
            <a:endParaRPr lang="de-AT" dirty="0"/>
          </a:p>
        </p:txBody>
      </p:sp>
      <p:sp>
        <p:nvSpPr>
          <p:cNvPr id="38" name="TEXT_01"/>
          <p:cNvSpPr>
            <a:spLocks noGrp="1"/>
          </p:cNvSpPr>
          <p:nvPr>
            <p:ph type="body" sz="quarter" idx="10"/>
          </p:nvPr>
        </p:nvSpPr>
        <p:spPr>
          <a:xfrm>
            <a:off x="383068" y="6023574"/>
            <a:ext cx="7679000" cy="330751"/>
          </a:xfrm>
        </p:spPr>
        <p:txBody>
          <a:bodyPr/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</a:rPr>
              <a:t>F2: Wie zufrieden sind Sie mit Ihrer aktuellen Wohnsituation?</a:t>
            </a:r>
          </a:p>
        </p:txBody>
      </p:sp>
      <p:graphicFrame>
        <p:nvGraphicFramePr>
          <p:cNvPr id="39" name="TABLE_9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7707040"/>
              </p:ext>
            </p:extLst>
          </p:nvPr>
        </p:nvGraphicFramePr>
        <p:xfrm>
          <a:off x="10655120" y="6203282"/>
          <a:ext cx="1182413" cy="21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73">
                <a:tc>
                  <a:txBody>
                    <a:bodyPr/>
                    <a:lstStyle/>
                    <a:p>
                      <a:pPr algn="r"/>
                      <a:r>
                        <a:rPr lang="de-AT" sz="8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de-AT" sz="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4" marR="121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109"/>
          <p:cNvSpPr txBox="1"/>
          <p:nvPr/>
        </p:nvSpPr>
        <p:spPr>
          <a:xfrm>
            <a:off x="10367824" y="6200260"/>
            <a:ext cx="101998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 =</a:t>
            </a:r>
          </a:p>
        </p:txBody>
      </p:sp>
      <p:graphicFrame>
        <p:nvGraphicFramePr>
          <p:cNvPr id="41" name="GRAPH_02">
            <a:extLst>
              <a:ext uri="{FF2B5EF4-FFF2-40B4-BE49-F238E27FC236}">
                <a16:creationId xmlns:a16="http://schemas.microsoft.com/office/drawing/2014/main" id="{C83D819A-4F4B-4BAE-893E-FD1659BB208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8663597"/>
              </p:ext>
            </p:extLst>
          </p:nvPr>
        </p:nvGraphicFramePr>
        <p:xfrm>
          <a:off x="5431792" y="1673804"/>
          <a:ext cx="6843297" cy="446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GRAPH_01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64268466"/>
              </p:ext>
            </p:extLst>
          </p:nvPr>
        </p:nvGraphicFramePr>
        <p:xfrm>
          <a:off x="-29329" y="1718810"/>
          <a:ext cx="5524547" cy="36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TABLE_0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21694618"/>
              </p:ext>
            </p:extLst>
          </p:nvPr>
        </p:nvGraphicFramePr>
        <p:xfrm>
          <a:off x="4487386" y="4869160"/>
          <a:ext cx="838091" cy="864000"/>
        </p:xfrm>
        <a:graphic>
          <a:graphicData uri="http://schemas.openxmlformats.org/drawingml/2006/table">
            <a:tbl>
              <a:tblPr/>
              <a:tblGrid>
                <a:gridCol w="83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2"/>
                          </a:solidFill>
                          <a:latin typeface="+mj-lt"/>
                        </a:rPr>
                        <a:t>1,6</a:t>
                      </a:r>
                    </a:p>
                  </a:txBody>
                  <a:tcPr marL="121904" marR="1219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108">
            <a:extLst>
              <a:ext uri="{FF2B5EF4-FFF2-40B4-BE49-F238E27FC236}">
                <a16:creationId xmlns:a16="http://schemas.microsoft.com/office/drawing/2014/main" id="{13E5577B-5903-4BAB-9AC3-CF36DC8017F9}"/>
              </a:ext>
            </a:extLst>
          </p:cNvPr>
          <p:cNvCxnSpPr>
            <a:cxnSpLocks/>
          </p:cNvCxnSpPr>
          <p:nvPr/>
        </p:nvCxnSpPr>
        <p:spPr>
          <a:xfrm>
            <a:off x="6311087" y="1898297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08">
            <a:extLst>
              <a:ext uri="{FF2B5EF4-FFF2-40B4-BE49-F238E27FC236}">
                <a16:creationId xmlns:a16="http://schemas.microsoft.com/office/drawing/2014/main" id="{68B226A7-93F3-4862-9D96-2DE288A390F0}"/>
              </a:ext>
            </a:extLst>
          </p:cNvPr>
          <p:cNvCxnSpPr>
            <a:cxnSpLocks/>
          </p:cNvCxnSpPr>
          <p:nvPr/>
        </p:nvCxnSpPr>
        <p:spPr>
          <a:xfrm>
            <a:off x="6311087" y="2259130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08">
            <a:extLst>
              <a:ext uri="{FF2B5EF4-FFF2-40B4-BE49-F238E27FC236}">
                <a16:creationId xmlns:a16="http://schemas.microsoft.com/office/drawing/2014/main" id="{666B41AC-5BD5-4D29-A845-AE313F772CF3}"/>
              </a:ext>
            </a:extLst>
          </p:cNvPr>
          <p:cNvCxnSpPr>
            <a:cxnSpLocks/>
          </p:cNvCxnSpPr>
          <p:nvPr/>
        </p:nvCxnSpPr>
        <p:spPr>
          <a:xfrm>
            <a:off x="6311087" y="2807983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08">
            <a:extLst>
              <a:ext uri="{FF2B5EF4-FFF2-40B4-BE49-F238E27FC236}">
                <a16:creationId xmlns:a16="http://schemas.microsoft.com/office/drawing/2014/main" id="{B0F6CC05-9990-455E-951F-C72D0C5981C4}"/>
              </a:ext>
            </a:extLst>
          </p:cNvPr>
          <p:cNvCxnSpPr>
            <a:cxnSpLocks/>
          </p:cNvCxnSpPr>
          <p:nvPr/>
        </p:nvCxnSpPr>
        <p:spPr>
          <a:xfrm>
            <a:off x="6311087" y="3168023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08">
            <a:extLst>
              <a:ext uri="{FF2B5EF4-FFF2-40B4-BE49-F238E27FC236}">
                <a16:creationId xmlns:a16="http://schemas.microsoft.com/office/drawing/2014/main" id="{A90F8AA0-3826-41CB-9D72-9E0C8B7F54F2}"/>
              </a:ext>
            </a:extLst>
          </p:cNvPr>
          <p:cNvCxnSpPr>
            <a:cxnSpLocks/>
          </p:cNvCxnSpPr>
          <p:nvPr/>
        </p:nvCxnSpPr>
        <p:spPr>
          <a:xfrm>
            <a:off x="6311087" y="4076916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E04ACA7-E569-446E-98CD-7205A8665A00}"/>
              </a:ext>
            </a:extLst>
          </p:cNvPr>
          <p:cNvGrpSpPr/>
          <p:nvPr/>
        </p:nvGrpSpPr>
        <p:grpSpPr>
          <a:xfrm>
            <a:off x="6318093" y="1871671"/>
            <a:ext cx="613705" cy="2546618"/>
            <a:chOff x="6318093" y="1871671"/>
            <a:chExt cx="613705" cy="2546618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92F94F77-A5B3-4041-A52A-0D62FD0E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562" y="1871671"/>
              <a:ext cx="415259" cy="415259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6782AD89-FF52-4F6A-9073-D7A11FC4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2" b="20654"/>
            <a:stretch/>
          </p:blipFill>
          <p:spPr>
            <a:xfrm>
              <a:off x="6318093" y="2331033"/>
              <a:ext cx="613705" cy="366633"/>
            </a:xfrm>
            <a:prstGeom prst="rect">
              <a:avLst/>
            </a:prstGeom>
          </p:spPr>
        </p:pic>
        <p:pic>
          <p:nvPicPr>
            <p:cNvPr id="72" name="Picture 4" descr="Bildergebnis für piktogramm bildung">
              <a:extLst>
                <a:ext uri="{FF2B5EF4-FFF2-40B4-BE49-F238E27FC236}">
                  <a16:creationId xmlns:a16="http://schemas.microsoft.com/office/drawing/2014/main" id="{5742F05D-DB24-40A3-A2F9-32080ECBD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9" b="24727"/>
            <a:stretch/>
          </p:blipFill>
          <p:spPr bwMode="auto">
            <a:xfrm>
              <a:off x="6552496" y="2856350"/>
              <a:ext cx="327309" cy="2576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3CDD1875-75AC-45F4-8116-74B4C518C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93" y="2848174"/>
              <a:ext cx="234403" cy="234402"/>
            </a:xfrm>
            <a:prstGeom prst="rect">
              <a:avLst/>
            </a:prstGeom>
          </p:spPr>
        </p:pic>
        <p:pic>
          <p:nvPicPr>
            <p:cNvPr id="74" name="Picture 4" descr="Bildergebnis für Österreich Bundesländer">
              <a:extLst>
                <a:ext uri="{FF2B5EF4-FFF2-40B4-BE49-F238E27FC236}">
                  <a16:creationId xmlns:a16="http://schemas.microsoft.com/office/drawing/2014/main" id="{65BF8FBF-2DAC-4084-86CB-AA7C10700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93" y="3383994"/>
              <a:ext cx="591724" cy="3299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Grafik 74" descr="Gruppe von Personen">
              <a:extLst>
                <a:ext uri="{FF2B5EF4-FFF2-40B4-BE49-F238E27FC236}">
                  <a16:creationId xmlns:a16="http://schemas.microsoft.com/office/drawing/2014/main" id="{BAB0C43F-98B2-4FF9-9C5F-327675DFA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25893" y="4091016"/>
              <a:ext cx="327273" cy="327273"/>
            </a:xfrm>
            <a:prstGeom prst="rect">
              <a:avLst/>
            </a:prstGeom>
          </p:spPr>
        </p:pic>
      </p:grpSp>
      <p:cxnSp>
        <p:nvCxnSpPr>
          <p:cNvPr id="76" name="Straight Connector 108">
            <a:extLst>
              <a:ext uri="{FF2B5EF4-FFF2-40B4-BE49-F238E27FC236}">
                <a16:creationId xmlns:a16="http://schemas.microsoft.com/office/drawing/2014/main" id="{0823D303-AD68-4143-93BA-47B0E1628DA7}"/>
              </a:ext>
            </a:extLst>
          </p:cNvPr>
          <p:cNvCxnSpPr>
            <a:cxnSpLocks/>
          </p:cNvCxnSpPr>
          <p:nvPr/>
        </p:nvCxnSpPr>
        <p:spPr>
          <a:xfrm>
            <a:off x="6311087" y="4626029"/>
            <a:ext cx="45682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0C2346B0-D23F-4A4B-A023-EB77DF4AEFB5}"/>
              </a:ext>
            </a:extLst>
          </p:cNvPr>
          <p:cNvSpPr txBox="1"/>
          <p:nvPr/>
        </p:nvSpPr>
        <p:spPr>
          <a:xfrm rot="16200000">
            <a:off x="5840908" y="5329434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>
                <a:solidFill>
                  <a:schemeClr val="tx1"/>
                </a:solidFill>
                <a:latin typeface="+mn-lt"/>
                <a:cs typeface="+mn-cs"/>
              </a:rPr>
              <a:t>Aktuelle Wohnsituation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B5997CC-287A-407F-BEAB-902FCBE997C2}"/>
              </a:ext>
            </a:extLst>
          </p:cNvPr>
          <p:cNvGrpSpPr/>
          <p:nvPr/>
        </p:nvGrpSpPr>
        <p:grpSpPr>
          <a:xfrm>
            <a:off x="3844956" y="5751504"/>
            <a:ext cx="1746153" cy="305479"/>
            <a:chOff x="5519183" y="5634245"/>
            <a:chExt cx="1746153" cy="305479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4D05478-E7FD-4EEA-A7DB-614A22E7D935}"/>
                </a:ext>
              </a:extLst>
            </p:cNvPr>
            <p:cNvSpPr/>
            <p:nvPr/>
          </p:nvSpPr>
          <p:spPr>
            <a:xfrm>
              <a:off x="5519183" y="5670390"/>
              <a:ext cx="216000" cy="214566"/>
            </a:xfrm>
            <a:prstGeom prst="rect">
              <a:avLst/>
            </a:prstGeom>
            <a:noFill/>
            <a:ln w="19050">
              <a:solidFill>
                <a:srgbClr val="ABBE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20EA846-CF28-4133-851A-22A9069F09FD}"/>
                </a:ext>
              </a:extLst>
            </p:cNvPr>
            <p:cNvSpPr/>
            <p:nvPr/>
          </p:nvSpPr>
          <p:spPr>
            <a:xfrm>
              <a:off x="5742998" y="5634245"/>
              <a:ext cx="1522338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höher als Total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2E6195-4CE9-4FBE-BEC2-C7545203C1F9}"/>
              </a:ext>
            </a:extLst>
          </p:cNvPr>
          <p:cNvGrpSpPr/>
          <p:nvPr/>
        </p:nvGrpSpPr>
        <p:grpSpPr>
          <a:xfrm>
            <a:off x="3844956" y="6047520"/>
            <a:ext cx="1884256" cy="305479"/>
            <a:chOff x="5519183" y="5930261"/>
            <a:chExt cx="1884256" cy="30547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F344FC0-6618-4D68-B1EB-BA7D67D88123}"/>
                </a:ext>
              </a:extLst>
            </p:cNvPr>
            <p:cNvSpPr/>
            <p:nvPr/>
          </p:nvSpPr>
          <p:spPr>
            <a:xfrm>
              <a:off x="5519183" y="5971931"/>
              <a:ext cx="216000" cy="216000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691E7DC-B759-4F16-8E22-A326A53671CD}"/>
                </a:ext>
              </a:extLst>
            </p:cNvPr>
            <p:cNvSpPr/>
            <p:nvPr/>
          </p:nvSpPr>
          <p:spPr>
            <a:xfrm>
              <a:off x="5744690" y="5930261"/>
              <a:ext cx="1658749" cy="305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900" dirty="0">
                  <a:solidFill>
                    <a:schemeClr val="tx1"/>
                  </a:solidFill>
                </a:rPr>
                <a:t>Signifikant niedriger als Total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DECF15D3-8803-491A-AF84-94A0733D76CC}"/>
              </a:ext>
            </a:extLst>
          </p:cNvPr>
          <p:cNvSpPr/>
          <p:nvPr/>
        </p:nvSpPr>
        <p:spPr>
          <a:xfrm>
            <a:off x="9740631" y="230389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261A42F-B8AE-415B-A90F-04BF444822FE}"/>
              </a:ext>
            </a:extLst>
          </p:cNvPr>
          <p:cNvSpPr/>
          <p:nvPr/>
        </p:nvSpPr>
        <p:spPr>
          <a:xfrm>
            <a:off x="9560611" y="320399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F231619-8CC4-440C-9C76-7CFB4663FED0}"/>
              </a:ext>
            </a:extLst>
          </p:cNvPr>
          <p:cNvSpPr/>
          <p:nvPr/>
        </p:nvSpPr>
        <p:spPr>
          <a:xfrm>
            <a:off x="10010661" y="3376698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A3701-B931-4C35-8853-FA6EE4106568}"/>
              </a:ext>
            </a:extLst>
          </p:cNvPr>
          <p:cNvSpPr/>
          <p:nvPr/>
        </p:nvSpPr>
        <p:spPr>
          <a:xfrm>
            <a:off x="10055666" y="353852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6914EF-ED26-4A33-AAAD-48688FB61DF1}"/>
              </a:ext>
            </a:extLst>
          </p:cNvPr>
          <p:cNvSpPr/>
          <p:nvPr/>
        </p:nvSpPr>
        <p:spPr>
          <a:xfrm>
            <a:off x="10055646" y="428411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16BAE7E-2CE1-4114-A911-533206EA54F0}"/>
              </a:ext>
            </a:extLst>
          </p:cNvPr>
          <p:cNvSpPr/>
          <p:nvPr/>
        </p:nvSpPr>
        <p:spPr>
          <a:xfrm>
            <a:off x="10277824" y="4651941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5104333-1459-4C97-8777-64E6B5E7426B}"/>
              </a:ext>
            </a:extLst>
          </p:cNvPr>
          <p:cNvSpPr/>
          <p:nvPr/>
        </p:nvSpPr>
        <p:spPr>
          <a:xfrm>
            <a:off x="9425596" y="500419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D1CF4A-5C03-45C0-A7A6-4F3F5F99C82E}"/>
              </a:ext>
            </a:extLst>
          </p:cNvPr>
          <p:cNvSpPr/>
          <p:nvPr/>
        </p:nvSpPr>
        <p:spPr>
          <a:xfrm>
            <a:off x="9650621" y="518421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822C4D8-7890-498D-BB84-28B773CD0BD4}"/>
              </a:ext>
            </a:extLst>
          </p:cNvPr>
          <p:cNvSpPr/>
          <p:nvPr/>
        </p:nvSpPr>
        <p:spPr>
          <a:xfrm>
            <a:off x="9560591" y="536421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70EF19-A21F-438C-B82F-20B2E8C5CD7D}"/>
              </a:ext>
            </a:extLst>
          </p:cNvPr>
          <p:cNvSpPr/>
          <p:nvPr/>
        </p:nvSpPr>
        <p:spPr>
          <a:xfrm>
            <a:off x="9605596" y="5904295"/>
            <a:ext cx="180000" cy="18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CDF9BFD-3017-474F-B3FD-DC712E111185}"/>
              </a:ext>
            </a:extLst>
          </p:cNvPr>
          <p:cNvSpPr/>
          <p:nvPr/>
        </p:nvSpPr>
        <p:spPr>
          <a:xfrm>
            <a:off x="10190661" y="5544255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7602863-DA3F-4F01-8503-FE1AB0EEAEA8}"/>
              </a:ext>
            </a:extLst>
          </p:cNvPr>
          <p:cNvSpPr/>
          <p:nvPr/>
        </p:nvSpPr>
        <p:spPr>
          <a:xfrm>
            <a:off x="10235686" y="5733682"/>
            <a:ext cx="180000" cy="180000"/>
          </a:xfrm>
          <a:prstGeom prst="rect">
            <a:avLst/>
          </a:prstGeom>
          <a:noFill/>
          <a:ln w="19050">
            <a:solidFill>
              <a:srgbClr val="AB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6801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LUID" val=",Chart_w1_a,Chart_w1_b,Chart_w1_c,Chart_w2_a,Chart_w2_b,Chart_w2_c,Chart_w2_d,Chart_w3_a,Chart_w3_b,Chart_w4_a,Chart_w4_b,Chart_w4_c,Chart_w4_d,Chart_w5_a,Chart_w5_b,Chart_w6_a,Chart_w6_b,Chart_w6_c,Chart_w7_a,Chart_w7_b,Chart_w8_a,Chart_w8_b,Chart_w9_a,Chart_w9_b,Chart_w9_1_a,Chart_w9_1_b,Chart_w9_2_a,Chart_w9_2_b,Chart_D5_a,Chart_w10_b,Chart_w10_c,Chart_w11_a,Chart_w11_b,Chart_w12_a,Chart_w12_b,Chart_w12_c,Chart_w13_a,Chart_w13_b,Chart_w13_c,Chart_w14_a,Chart_w14_b,Chart_w14_c,Chart_w16_a,Chart_w16_b,Chart_w16_c,Chart_w15_a,Chart_w15_b,Chart_w15_c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5_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5_b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5_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5_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5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r1_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R6_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3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3_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r1_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R6_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4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5_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5_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D5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D5_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2_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6_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6_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6_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6_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7_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8_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8_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9_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9_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9_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D5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0_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D5_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9_2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b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9_2_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1_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1_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3_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3_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3_b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3_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c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3_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3_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a"/>
  <p:tag name="BID" val="Leo"/>
  <p:tag name="CID" val="X16"/>
  <p:tag name="DID" val="19.02.2020 11:19:24"/>
  <p:tag name="MID" val="4C4C4544-0042-5010-8032-B8C04F48333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c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_b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4_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R6_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6_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6_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6_b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6_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6_c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6_b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R6_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1" val="Chart_w15_c"/>
</p:tagLst>
</file>

<file path=ppt/theme/theme1.xml><?xml version="1.0" encoding="utf-8"?>
<a:theme xmlns:a="http://schemas.openxmlformats.org/drawingml/2006/main" name="Vorlage_neuesOffice">
  <a:themeElements>
    <a:clrScheme name="Custom 17">
      <a:dk1>
        <a:srgbClr val="545454"/>
      </a:dk1>
      <a:lt1>
        <a:srgbClr val="FFFFFF"/>
      </a:lt1>
      <a:dk2>
        <a:srgbClr val="006679"/>
      </a:dk2>
      <a:lt2>
        <a:srgbClr val="DCDCDC"/>
      </a:lt2>
      <a:accent1>
        <a:srgbClr val="006679"/>
      </a:accent1>
      <a:accent2>
        <a:srgbClr val="338594"/>
      </a:accent2>
      <a:accent3>
        <a:srgbClr val="66A3AF"/>
      </a:accent3>
      <a:accent4>
        <a:srgbClr val="99C2C9"/>
      </a:accent4>
      <a:accent5>
        <a:srgbClr val="545454"/>
      </a:accent5>
      <a:accent6>
        <a:srgbClr val="ABBE37"/>
      </a:accent6>
      <a:hlink>
        <a:srgbClr val="66A3AF"/>
      </a:hlink>
      <a:folHlink>
        <a:srgbClr val="D1DAD9"/>
      </a:folHlink>
    </a:clrScheme>
    <a:fontScheme name="Integral">
      <a:majorFont>
        <a:latin typeface="Candara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6107</Words>
  <Application>Microsoft Office PowerPoint</Application>
  <PresentationFormat>Benutzerdefiniert</PresentationFormat>
  <Paragraphs>1728</Paragraphs>
  <Slides>47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Arial</vt:lpstr>
      <vt:lpstr>Calibri</vt:lpstr>
      <vt:lpstr>Candara</vt:lpstr>
      <vt:lpstr>Times New Roman</vt:lpstr>
      <vt:lpstr>Wingdings</vt:lpstr>
      <vt:lpstr>Vorlage_neuesOffice</vt:lpstr>
      <vt:lpstr> Befragung zum Thema „Wohnen“</vt:lpstr>
      <vt:lpstr>AGENDA</vt:lpstr>
      <vt:lpstr>Zielsetzungen &amp; Methode</vt:lpstr>
      <vt:lpstr>AGENDA</vt:lpstr>
      <vt:lpstr>Zeitvergleich: Aktuelle Wohnsituation (Hauptwohnsitz)</vt:lpstr>
      <vt:lpstr>Aktuelle Wohnsituation (Hauptwohnsitz) (1/2)</vt:lpstr>
      <vt:lpstr>Aktuelle Wohnsituation (Hauptwohnsitz) (2/2)</vt:lpstr>
      <vt:lpstr> Zeitvergleich: Zufriedenheit mit aktueller Wohnsituation</vt:lpstr>
      <vt:lpstr>Zufriedenheit mit aktueller Wohnsituation</vt:lpstr>
      <vt:lpstr>veränderung der Zufriedenheit seit der corona-krise</vt:lpstr>
      <vt:lpstr>Ärgernisse bei aktueller wohnsituation</vt:lpstr>
      <vt:lpstr> Zeitvergleich: Belastung durch aktuelle wohnkosten</vt:lpstr>
      <vt:lpstr>Belastung durch aktuelle wohnkosten (Überhaupt/eher nicht)</vt:lpstr>
      <vt:lpstr>Belastung durch aktuelle wohnkosten (Eher/sehr)</vt:lpstr>
      <vt:lpstr>Relevanz von Kriterien bei der Wohnungs-/Haus Wahl</vt:lpstr>
      <vt:lpstr>Zeitvergleich: Eignung der aktuellen Wohnung für pflegebedürftige</vt:lpstr>
      <vt:lpstr>Eignung der aktuellen Wohnung für pflegebedürftige (1/2)</vt:lpstr>
      <vt:lpstr>Eignung der aktuellen wohnung für pflegebedürftige (2/2)</vt:lpstr>
      <vt:lpstr>AGENDA</vt:lpstr>
      <vt:lpstr>Zukünftig präferierte Wohnlage (mit familie)</vt:lpstr>
      <vt:lpstr>Zukünftig präferierte Wohnlage (mit familie)</vt:lpstr>
      <vt:lpstr>Zukünftig präferierte wohnlage hat sich wegen corona verändert</vt:lpstr>
      <vt:lpstr>Erwerbsabsicht eines eigentums in den nächsten jahren (1/2)</vt:lpstr>
      <vt:lpstr>Erwerbsabsicht eines eigentums in den nächsten jahren (2/2)</vt:lpstr>
      <vt:lpstr>Gründe dafür, kein eigentum erwerben zu wollen</vt:lpstr>
      <vt:lpstr>Sanierungs-/Renovierungsabsicht in den nächsten jahren</vt:lpstr>
      <vt:lpstr>Gründe für die sanierungsabsicht (Wunsch besteht grundsätzlich/Objekt Ist nur gemietet)</vt:lpstr>
      <vt:lpstr>Gründe für die Sanierungsabsicht (Absicht besteht)</vt:lpstr>
      <vt:lpstr>Gründe für die Sanierungsabsicht (Nicht leistbar)</vt:lpstr>
      <vt:lpstr>Urlaubs-stornierungen wegen corona (1/2)</vt:lpstr>
      <vt:lpstr>Urlaubs-stornierungen wegen corona (2/2)</vt:lpstr>
      <vt:lpstr>Nutzungsabsichten für eingespartes geld aufgrund eines stornierten urlaubs</vt:lpstr>
      <vt:lpstr>AGENDA</vt:lpstr>
      <vt:lpstr>Unverzichtbare austattungen für die ideale wohnsituation</vt:lpstr>
      <vt:lpstr>AGENDA</vt:lpstr>
      <vt:lpstr>Zeitvergleich: Bevorzugte wohnform</vt:lpstr>
      <vt:lpstr>Bevorzugte wohnform (1/2)</vt:lpstr>
      <vt:lpstr>Bevorzugte wohnform (2/2)</vt:lpstr>
      <vt:lpstr>Zeitvergleich: Bevorzugte lage</vt:lpstr>
      <vt:lpstr>Bevorzugte lage (1/2)</vt:lpstr>
      <vt:lpstr>Bevorzugte lage (2/2)</vt:lpstr>
      <vt:lpstr> Zeitvergleich: ideale zimmeranzahl in einer wohnung</vt:lpstr>
      <vt:lpstr>ideale zimmeranzahl in einer wohnung (1/2)</vt:lpstr>
      <vt:lpstr>ideale zimmeranzahl in einer wohnung (2/2)</vt:lpstr>
      <vt:lpstr> Zeitvergleich: ideale zimmeranzahl in einem haus</vt:lpstr>
      <vt:lpstr>Ideale zimmeranzahl in einem haus (1/2)</vt:lpstr>
      <vt:lpstr>Ideale zimmeranzahl in einem haus (2/2)</vt:lpstr>
    </vt:vector>
  </TitlesOfParts>
  <Company>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Petra Schiesser, INTEGRAL</dc:creator>
  <cp:lastModifiedBy>Alexander Lorenz, INTEGRAL</cp:lastModifiedBy>
  <cp:revision>1328</cp:revision>
  <cp:lastPrinted>2020-08-20T07:57:52Z</cp:lastPrinted>
  <dcterms:created xsi:type="dcterms:W3CDTF">2016-11-07T09:19:37Z</dcterms:created>
  <dcterms:modified xsi:type="dcterms:W3CDTF">2020-08-31T09:54:41Z</dcterms:modified>
</cp:coreProperties>
</file>